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23" d="100"/>
          <a:sy n="123" d="100"/>
        </p:scale>
        <p:origin x="11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337878-A418-495D-AF9E-F76713B9C021}" type="datetimeFigureOut">
              <a:rPr lang="en-US" smtClean="0"/>
              <a:t>3/4/2015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905516-5BB4-4538-9DB9-4C6C726E1750}" type="slidenum">
              <a:rPr lang="en-US" smtClean="0"/>
              <a:t>‹#›</a:t>
            </a:fld>
            <a:endParaRPr lang="en-US"/>
          </a:p>
        </p:txBody>
      </p:sp>
    </p:spTree>
    <p:extLst>
      <p:ext uri="{BB962C8B-B14F-4D97-AF65-F5344CB8AC3E}">
        <p14:creationId xmlns:p14="http://schemas.microsoft.com/office/powerpoint/2010/main" val="3806453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a:t>
            </a:fld>
            <a:endParaRPr lang="en-US"/>
          </a:p>
        </p:txBody>
      </p:sp>
    </p:spTree>
    <p:extLst>
      <p:ext uri="{BB962C8B-B14F-4D97-AF65-F5344CB8AC3E}">
        <p14:creationId xmlns:p14="http://schemas.microsoft.com/office/powerpoint/2010/main" val="1630020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12</a:t>
            </a:fld>
            <a:endParaRPr lang="en-US"/>
          </a:p>
        </p:txBody>
      </p:sp>
    </p:spTree>
    <p:extLst>
      <p:ext uri="{BB962C8B-B14F-4D97-AF65-F5344CB8AC3E}">
        <p14:creationId xmlns:p14="http://schemas.microsoft.com/office/powerpoint/2010/main" val="1424351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13</a:t>
            </a:fld>
            <a:endParaRPr lang="en-US"/>
          </a:p>
        </p:txBody>
      </p:sp>
    </p:spTree>
    <p:extLst>
      <p:ext uri="{BB962C8B-B14F-4D97-AF65-F5344CB8AC3E}">
        <p14:creationId xmlns:p14="http://schemas.microsoft.com/office/powerpoint/2010/main" val="8563577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14</a:t>
            </a:fld>
            <a:endParaRPr lang="en-US"/>
          </a:p>
        </p:txBody>
      </p:sp>
    </p:spTree>
    <p:extLst>
      <p:ext uri="{BB962C8B-B14F-4D97-AF65-F5344CB8AC3E}">
        <p14:creationId xmlns:p14="http://schemas.microsoft.com/office/powerpoint/2010/main" val="42945104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15</a:t>
            </a:fld>
            <a:endParaRPr lang="en-US"/>
          </a:p>
        </p:txBody>
      </p:sp>
    </p:spTree>
    <p:extLst>
      <p:ext uri="{BB962C8B-B14F-4D97-AF65-F5344CB8AC3E}">
        <p14:creationId xmlns:p14="http://schemas.microsoft.com/office/powerpoint/2010/main" val="15946936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16</a:t>
            </a:fld>
            <a:endParaRPr lang="en-US"/>
          </a:p>
        </p:txBody>
      </p:sp>
    </p:spTree>
    <p:extLst>
      <p:ext uri="{BB962C8B-B14F-4D97-AF65-F5344CB8AC3E}">
        <p14:creationId xmlns:p14="http://schemas.microsoft.com/office/powerpoint/2010/main" val="19568796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17</a:t>
            </a:fld>
            <a:endParaRPr lang="en-US"/>
          </a:p>
        </p:txBody>
      </p:sp>
    </p:spTree>
    <p:extLst>
      <p:ext uri="{BB962C8B-B14F-4D97-AF65-F5344CB8AC3E}">
        <p14:creationId xmlns:p14="http://schemas.microsoft.com/office/powerpoint/2010/main" val="12745387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18</a:t>
            </a:fld>
            <a:endParaRPr lang="en-US"/>
          </a:p>
        </p:txBody>
      </p:sp>
    </p:spTree>
    <p:extLst>
      <p:ext uri="{BB962C8B-B14F-4D97-AF65-F5344CB8AC3E}">
        <p14:creationId xmlns:p14="http://schemas.microsoft.com/office/powerpoint/2010/main" val="10811269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19</a:t>
            </a:fld>
            <a:endParaRPr lang="en-US"/>
          </a:p>
        </p:txBody>
      </p:sp>
    </p:spTree>
    <p:extLst>
      <p:ext uri="{BB962C8B-B14F-4D97-AF65-F5344CB8AC3E}">
        <p14:creationId xmlns:p14="http://schemas.microsoft.com/office/powerpoint/2010/main" val="22484595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20</a:t>
            </a:fld>
            <a:endParaRPr lang="en-US"/>
          </a:p>
        </p:txBody>
      </p:sp>
    </p:spTree>
    <p:extLst>
      <p:ext uri="{BB962C8B-B14F-4D97-AF65-F5344CB8AC3E}">
        <p14:creationId xmlns:p14="http://schemas.microsoft.com/office/powerpoint/2010/main" val="4754389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21</a:t>
            </a:fld>
            <a:endParaRPr lang="en-US"/>
          </a:p>
        </p:txBody>
      </p:sp>
    </p:spTree>
    <p:extLst>
      <p:ext uri="{BB962C8B-B14F-4D97-AF65-F5344CB8AC3E}">
        <p14:creationId xmlns:p14="http://schemas.microsoft.com/office/powerpoint/2010/main" val="3895585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a:t>
            </a:fld>
            <a:endParaRPr lang="en-US"/>
          </a:p>
        </p:txBody>
      </p:sp>
    </p:spTree>
    <p:extLst>
      <p:ext uri="{BB962C8B-B14F-4D97-AF65-F5344CB8AC3E}">
        <p14:creationId xmlns:p14="http://schemas.microsoft.com/office/powerpoint/2010/main" val="24418380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22</a:t>
            </a:fld>
            <a:endParaRPr lang="en-US"/>
          </a:p>
        </p:txBody>
      </p:sp>
    </p:spTree>
    <p:extLst>
      <p:ext uri="{BB962C8B-B14F-4D97-AF65-F5344CB8AC3E}">
        <p14:creationId xmlns:p14="http://schemas.microsoft.com/office/powerpoint/2010/main" val="42699528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23</a:t>
            </a:fld>
            <a:endParaRPr lang="en-US"/>
          </a:p>
        </p:txBody>
      </p:sp>
    </p:spTree>
    <p:extLst>
      <p:ext uri="{BB962C8B-B14F-4D97-AF65-F5344CB8AC3E}">
        <p14:creationId xmlns:p14="http://schemas.microsoft.com/office/powerpoint/2010/main" val="5940264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24</a:t>
            </a:fld>
            <a:endParaRPr lang="en-US"/>
          </a:p>
        </p:txBody>
      </p:sp>
    </p:spTree>
    <p:extLst>
      <p:ext uri="{BB962C8B-B14F-4D97-AF65-F5344CB8AC3E}">
        <p14:creationId xmlns:p14="http://schemas.microsoft.com/office/powerpoint/2010/main" val="205842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25</a:t>
            </a:fld>
            <a:endParaRPr lang="en-US"/>
          </a:p>
        </p:txBody>
      </p:sp>
    </p:spTree>
    <p:extLst>
      <p:ext uri="{BB962C8B-B14F-4D97-AF65-F5344CB8AC3E}">
        <p14:creationId xmlns:p14="http://schemas.microsoft.com/office/powerpoint/2010/main" val="34389424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26</a:t>
            </a:fld>
            <a:endParaRPr lang="en-US"/>
          </a:p>
        </p:txBody>
      </p:sp>
    </p:spTree>
    <p:extLst>
      <p:ext uri="{BB962C8B-B14F-4D97-AF65-F5344CB8AC3E}">
        <p14:creationId xmlns:p14="http://schemas.microsoft.com/office/powerpoint/2010/main" val="9108194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27</a:t>
            </a:fld>
            <a:endParaRPr lang="en-US"/>
          </a:p>
        </p:txBody>
      </p:sp>
    </p:spTree>
    <p:extLst>
      <p:ext uri="{BB962C8B-B14F-4D97-AF65-F5344CB8AC3E}">
        <p14:creationId xmlns:p14="http://schemas.microsoft.com/office/powerpoint/2010/main" val="11603971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28</a:t>
            </a:fld>
            <a:endParaRPr lang="en-US"/>
          </a:p>
        </p:txBody>
      </p:sp>
    </p:spTree>
    <p:extLst>
      <p:ext uri="{BB962C8B-B14F-4D97-AF65-F5344CB8AC3E}">
        <p14:creationId xmlns:p14="http://schemas.microsoft.com/office/powerpoint/2010/main" val="20405041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29</a:t>
            </a:fld>
            <a:endParaRPr lang="en-US"/>
          </a:p>
        </p:txBody>
      </p:sp>
    </p:spTree>
    <p:extLst>
      <p:ext uri="{BB962C8B-B14F-4D97-AF65-F5344CB8AC3E}">
        <p14:creationId xmlns:p14="http://schemas.microsoft.com/office/powerpoint/2010/main" val="18013463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30</a:t>
            </a:fld>
            <a:endParaRPr lang="en-US"/>
          </a:p>
        </p:txBody>
      </p:sp>
    </p:spTree>
    <p:extLst>
      <p:ext uri="{BB962C8B-B14F-4D97-AF65-F5344CB8AC3E}">
        <p14:creationId xmlns:p14="http://schemas.microsoft.com/office/powerpoint/2010/main" val="31083402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31</a:t>
            </a:fld>
            <a:endParaRPr lang="en-US"/>
          </a:p>
        </p:txBody>
      </p:sp>
    </p:spTree>
    <p:extLst>
      <p:ext uri="{BB962C8B-B14F-4D97-AF65-F5344CB8AC3E}">
        <p14:creationId xmlns:p14="http://schemas.microsoft.com/office/powerpoint/2010/main" val="23366189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4</a:t>
            </a:fld>
            <a:endParaRPr lang="en-US"/>
          </a:p>
        </p:txBody>
      </p:sp>
    </p:spTree>
    <p:extLst>
      <p:ext uri="{BB962C8B-B14F-4D97-AF65-F5344CB8AC3E}">
        <p14:creationId xmlns:p14="http://schemas.microsoft.com/office/powerpoint/2010/main" val="8282049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32</a:t>
            </a:fld>
            <a:endParaRPr lang="en-US"/>
          </a:p>
        </p:txBody>
      </p:sp>
    </p:spTree>
    <p:extLst>
      <p:ext uri="{BB962C8B-B14F-4D97-AF65-F5344CB8AC3E}">
        <p14:creationId xmlns:p14="http://schemas.microsoft.com/office/powerpoint/2010/main" val="25259560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33</a:t>
            </a:fld>
            <a:endParaRPr lang="en-US"/>
          </a:p>
        </p:txBody>
      </p:sp>
    </p:spTree>
    <p:extLst>
      <p:ext uri="{BB962C8B-B14F-4D97-AF65-F5344CB8AC3E}">
        <p14:creationId xmlns:p14="http://schemas.microsoft.com/office/powerpoint/2010/main" val="7381334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36</a:t>
            </a:fld>
            <a:endParaRPr lang="en-US"/>
          </a:p>
        </p:txBody>
      </p:sp>
    </p:spTree>
    <p:extLst>
      <p:ext uri="{BB962C8B-B14F-4D97-AF65-F5344CB8AC3E}">
        <p14:creationId xmlns:p14="http://schemas.microsoft.com/office/powerpoint/2010/main" val="341799934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37</a:t>
            </a:fld>
            <a:endParaRPr lang="en-US"/>
          </a:p>
        </p:txBody>
      </p:sp>
    </p:spTree>
    <p:extLst>
      <p:ext uri="{BB962C8B-B14F-4D97-AF65-F5344CB8AC3E}">
        <p14:creationId xmlns:p14="http://schemas.microsoft.com/office/powerpoint/2010/main" val="38974314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38</a:t>
            </a:fld>
            <a:endParaRPr lang="en-US"/>
          </a:p>
        </p:txBody>
      </p:sp>
    </p:spTree>
    <p:extLst>
      <p:ext uri="{BB962C8B-B14F-4D97-AF65-F5344CB8AC3E}">
        <p14:creationId xmlns:p14="http://schemas.microsoft.com/office/powerpoint/2010/main" val="1768998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5</a:t>
            </a:fld>
            <a:endParaRPr lang="en-US"/>
          </a:p>
        </p:txBody>
      </p:sp>
    </p:spTree>
    <p:extLst>
      <p:ext uri="{BB962C8B-B14F-4D97-AF65-F5344CB8AC3E}">
        <p14:creationId xmlns:p14="http://schemas.microsoft.com/office/powerpoint/2010/main" val="236690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7</a:t>
            </a:fld>
            <a:endParaRPr lang="en-US"/>
          </a:p>
        </p:txBody>
      </p:sp>
    </p:spTree>
    <p:extLst>
      <p:ext uri="{BB962C8B-B14F-4D97-AF65-F5344CB8AC3E}">
        <p14:creationId xmlns:p14="http://schemas.microsoft.com/office/powerpoint/2010/main" val="38415497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8</a:t>
            </a:fld>
            <a:endParaRPr lang="en-US"/>
          </a:p>
        </p:txBody>
      </p:sp>
    </p:spTree>
    <p:extLst>
      <p:ext uri="{BB962C8B-B14F-4D97-AF65-F5344CB8AC3E}">
        <p14:creationId xmlns:p14="http://schemas.microsoft.com/office/powerpoint/2010/main" val="1695358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9</a:t>
            </a:fld>
            <a:endParaRPr lang="en-US"/>
          </a:p>
        </p:txBody>
      </p:sp>
    </p:spTree>
    <p:extLst>
      <p:ext uri="{BB962C8B-B14F-4D97-AF65-F5344CB8AC3E}">
        <p14:creationId xmlns:p14="http://schemas.microsoft.com/office/powerpoint/2010/main" val="936597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10</a:t>
            </a:fld>
            <a:endParaRPr lang="en-US"/>
          </a:p>
        </p:txBody>
      </p:sp>
    </p:spTree>
    <p:extLst>
      <p:ext uri="{BB962C8B-B14F-4D97-AF65-F5344CB8AC3E}">
        <p14:creationId xmlns:p14="http://schemas.microsoft.com/office/powerpoint/2010/main" val="4092131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11</a:t>
            </a:fld>
            <a:endParaRPr lang="en-US"/>
          </a:p>
        </p:txBody>
      </p:sp>
    </p:spTree>
    <p:extLst>
      <p:ext uri="{BB962C8B-B14F-4D97-AF65-F5344CB8AC3E}">
        <p14:creationId xmlns:p14="http://schemas.microsoft.com/office/powerpoint/2010/main" val="970739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19238A-F1C3-4D2D-87FB-A69D052F1321}"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04C64-B5AC-4BD5-91C6-EF7AE4A016D2}" type="slidenum">
              <a:rPr lang="en-US" smtClean="0"/>
              <a:t>‹#›</a:t>
            </a:fld>
            <a:endParaRPr lang="en-US"/>
          </a:p>
        </p:txBody>
      </p:sp>
    </p:spTree>
    <p:extLst>
      <p:ext uri="{BB962C8B-B14F-4D97-AF65-F5344CB8AC3E}">
        <p14:creationId xmlns:p14="http://schemas.microsoft.com/office/powerpoint/2010/main" val="2791293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19238A-F1C3-4D2D-87FB-A69D052F1321}"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04C64-B5AC-4BD5-91C6-EF7AE4A016D2}" type="slidenum">
              <a:rPr lang="en-US" smtClean="0"/>
              <a:t>‹#›</a:t>
            </a:fld>
            <a:endParaRPr lang="en-US"/>
          </a:p>
        </p:txBody>
      </p:sp>
    </p:spTree>
    <p:extLst>
      <p:ext uri="{BB962C8B-B14F-4D97-AF65-F5344CB8AC3E}">
        <p14:creationId xmlns:p14="http://schemas.microsoft.com/office/powerpoint/2010/main" val="2728228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19238A-F1C3-4D2D-87FB-A69D052F1321}"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04C64-B5AC-4BD5-91C6-EF7AE4A016D2}" type="slidenum">
              <a:rPr lang="en-US" smtClean="0"/>
              <a:t>‹#›</a:t>
            </a:fld>
            <a:endParaRPr lang="en-US"/>
          </a:p>
        </p:txBody>
      </p:sp>
    </p:spTree>
    <p:extLst>
      <p:ext uri="{BB962C8B-B14F-4D97-AF65-F5344CB8AC3E}">
        <p14:creationId xmlns:p14="http://schemas.microsoft.com/office/powerpoint/2010/main" val="3106913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8295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19238A-F1C3-4D2D-87FB-A69D052F1321}"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04C64-B5AC-4BD5-91C6-EF7AE4A016D2}" type="slidenum">
              <a:rPr lang="en-US" smtClean="0"/>
              <a:t>‹#›</a:t>
            </a:fld>
            <a:endParaRPr lang="en-US"/>
          </a:p>
        </p:txBody>
      </p:sp>
    </p:spTree>
    <p:extLst>
      <p:ext uri="{BB962C8B-B14F-4D97-AF65-F5344CB8AC3E}">
        <p14:creationId xmlns:p14="http://schemas.microsoft.com/office/powerpoint/2010/main" val="406048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19238A-F1C3-4D2D-87FB-A69D052F1321}"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04C64-B5AC-4BD5-91C6-EF7AE4A016D2}" type="slidenum">
              <a:rPr lang="en-US" smtClean="0"/>
              <a:t>‹#›</a:t>
            </a:fld>
            <a:endParaRPr lang="en-US"/>
          </a:p>
        </p:txBody>
      </p:sp>
    </p:spTree>
    <p:extLst>
      <p:ext uri="{BB962C8B-B14F-4D97-AF65-F5344CB8AC3E}">
        <p14:creationId xmlns:p14="http://schemas.microsoft.com/office/powerpoint/2010/main" val="3270394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19238A-F1C3-4D2D-87FB-A69D052F1321}" type="datetimeFigureOut">
              <a:rPr lang="en-US" smtClean="0"/>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04C64-B5AC-4BD5-91C6-EF7AE4A016D2}" type="slidenum">
              <a:rPr lang="en-US" smtClean="0"/>
              <a:t>‹#›</a:t>
            </a:fld>
            <a:endParaRPr lang="en-US"/>
          </a:p>
        </p:txBody>
      </p:sp>
    </p:spTree>
    <p:extLst>
      <p:ext uri="{BB962C8B-B14F-4D97-AF65-F5344CB8AC3E}">
        <p14:creationId xmlns:p14="http://schemas.microsoft.com/office/powerpoint/2010/main" val="652255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19238A-F1C3-4D2D-87FB-A69D052F1321}" type="datetimeFigureOut">
              <a:rPr lang="en-US" smtClean="0"/>
              <a:t>3/4/2015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B04C64-B5AC-4BD5-91C6-EF7AE4A016D2}" type="slidenum">
              <a:rPr lang="en-US" smtClean="0"/>
              <a:t>‹#›</a:t>
            </a:fld>
            <a:endParaRPr lang="en-US"/>
          </a:p>
        </p:txBody>
      </p:sp>
    </p:spTree>
    <p:extLst>
      <p:ext uri="{BB962C8B-B14F-4D97-AF65-F5344CB8AC3E}">
        <p14:creationId xmlns:p14="http://schemas.microsoft.com/office/powerpoint/2010/main" val="2247976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19238A-F1C3-4D2D-87FB-A69D052F1321}" type="datetimeFigureOut">
              <a:rPr lang="en-US" smtClean="0"/>
              <a:t>3/4/2015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B04C64-B5AC-4BD5-91C6-EF7AE4A016D2}" type="slidenum">
              <a:rPr lang="en-US" smtClean="0"/>
              <a:t>‹#›</a:t>
            </a:fld>
            <a:endParaRPr lang="en-US"/>
          </a:p>
        </p:txBody>
      </p:sp>
    </p:spTree>
    <p:extLst>
      <p:ext uri="{BB962C8B-B14F-4D97-AF65-F5344CB8AC3E}">
        <p14:creationId xmlns:p14="http://schemas.microsoft.com/office/powerpoint/2010/main" val="2381231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19238A-F1C3-4D2D-87FB-A69D052F1321}" type="datetimeFigureOut">
              <a:rPr lang="en-US" smtClean="0"/>
              <a:t>3/4/2015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B04C64-B5AC-4BD5-91C6-EF7AE4A016D2}" type="slidenum">
              <a:rPr lang="en-US" smtClean="0"/>
              <a:t>‹#›</a:t>
            </a:fld>
            <a:endParaRPr lang="en-US"/>
          </a:p>
        </p:txBody>
      </p:sp>
    </p:spTree>
    <p:extLst>
      <p:ext uri="{BB962C8B-B14F-4D97-AF65-F5344CB8AC3E}">
        <p14:creationId xmlns:p14="http://schemas.microsoft.com/office/powerpoint/2010/main" val="4054017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19238A-F1C3-4D2D-87FB-A69D052F1321}" type="datetimeFigureOut">
              <a:rPr lang="en-US" smtClean="0"/>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04C64-B5AC-4BD5-91C6-EF7AE4A016D2}" type="slidenum">
              <a:rPr lang="en-US" smtClean="0"/>
              <a:t>‹#›</a:t>
            </a:fld>
            <a:endParaRPr lang="en-US"/>
          </a:p>
        </p:txBody>
      </p:sp>
    </p:spTree>
    <p:extLst>
      <p:ext uri="{BB962C8B-B14F-4D97-AF65-F5344CB8AC3E}">
        <p14:creationId xmlns:p14="http://schemas.microsoft.com/office/powerpoint/2010/main" val="2542119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19238A-F1C3-4D2D-87FB-A69D052F1321}" type="datetimeFigureOut">
              <a:rPr lang="en-US" smtClean="0"/>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04C64-B5AC-4BD5-91C6-EF7AE4A016D2}" type="slidenum">
              <a:rPr lang="en-US" smtClean="0"/>
              <a:t>‹#›</a:t>
            </a:fld>
            <a:endParaRPr lang="en-US"/>
          </a:p>
        </p:txBody>
      </p:sp>
    </p:spTree>
    <p:extLst>
      <p:ext uri="{BB962C8B-B14F-4D97-AF65-F5344CB8AC3E}">
        <p14:creationId xmlns:p14="http://schemas.microsoft.com/office/powerpoint/2010/main" val="1362411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19238A-F1C3-4D2D-87FB-A69D052F1321}" type="datetimeFigureOut">
              <a:rPr lang="en-US" smtClean="0"/>
              <a:t>3/4/2015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B04C64-B5AC-4BD5-91C6-EF7AE4A016D2}" type="slidenum">
              <a:rPr lang="en-US" smtClean="0"/>
              <a:t>‹#›</a:t>
            </a:fld>
            <a:endParaRPr lang="en-US"/>
          </a:p>
        </p:txBody>
      </p:sp>
    </p:spTree>
    <p:extLst>
      <p:ext uri="{BB962C8B-B14F-4D97-AF65-F5344CB8AC3E}">
        <p14:creationId xmlns:p14="http://schemas.microsoft.com/office/powerpoint/2010/main" val="3809336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8" name="Rectangle 18"/>
          <p:cNvSpPr>
            <a:spLocks noGrp="1" noChangeArrowheads="1"/>
          </p:cNvSpPr>
          <p:nvPr>
            <p:ph type="subTitle" idx="4294967295"/>
          </p:nvPr>
        </p:nvSpPr>
        <p:spPr bwMode="auto">
          <a:xfrm>
            <a:off x="2362200" y="1981200"/>
            <a:ext cx="7543800" cy="3962400"/>
          </a:xfrm>
          <a:prstGeom prst="rect">
            <a:avLst/>
          </a:prstGeom>
          <a:noFill/>
          <a:ln>
            <a:miter lim="800000"/>
            <a:headEnd/>
            <a:tailEnd/>
          </a:ln>
        </p:spPr>
        <p:txBody>
          <a:bodyPr/>
          <a:lstStyle/>
          <a:p>
            <a:pPr marL="0" indent="0" algn="just">
              <a:buNone/>
            </a:pPr>
            <a:endParaRPr lang="en-US" sz="2400" b="1" dirty="0">
              <a:latin typeface="Arial" charset="0"/>
            </a:endParaRPr>
          </a:p>
          <a:p>
            <a:pPr marL="174625" lvl="2" indent="-141288" algn="ctr">
              <a:buNone/>
            </a:pPr>
            <a:r>
              <a:rPr lang="en-US" i="1" dirty="0"/>
              <a:t>The voyage of discovery is not in seeking new landscapes but in having new eyes.</a:t>
            </a:r>
          </a:p>
          <a:p>
            <a:pPr>
              <a:buFontTx/>
              <a:buNone/>
            </a:pPr>
            <a:r>
              <a:rPr lang="en-US" sz="2000" dirty="0"/>
              <a:t>							(Proust, 1982)</a:t>
            </a:r>
          </a:p>
          <a:p>
            <a:pPr marL="0" indent="0" algn="just">
              <a:buNone/>
            </a:pPr>
            <a:endParaRPr lang="en-US" sz="2400" b="1" dirty="0">
              <a:latin typeface="Arial" charset="0"/>
            </a:endParaRPr>
          </a:p>
          <a:p>
            <a:pPr marL="0" indent="0" algn="just">
              <a:buNone/>
            </a:pPr>
            <a:endParaRPr lang="en-US" sz="2400" b="1" dirty="0">
              <a:latin typeface="Arial" charset="0"/>
            </a:endParaRPr>
          </a:p>
          <a:p>
            <a:pPr marL="0" indent="0" algn="ctr">
              <a:buNone/>
            </a:pPr>
            <a:r>
              <a:rPr lang="en-US" sz="2400" b="1" dirty="0">
                <a:latin typeface="Arial" charset="0"/>
              </a:rPr>
              <a:t>Selections from Heim Chapters 4</a:t>
            </a:r>
          </a:p>
        </p:txBody>
      </p:sp>
      <p:sp>
        <p:nvSpPr>
          <p:cNvPr id="5139" name="Rectangle 19"/>
          <p:cNvSpPr>
            <a:spLocks noGrp="1" noChangeArrowheads="1"/>
          </p:cNvSpPr>
          <p:nvPr>
            <p:ph type="ctrTitle" idx="4294967295"/>
          </p:nvPr>
        </p:nvSpPr>
        <p:spPr bwMode="auto">
          <a:xfrm>
            <a:off x="1866900" y="533400"/>
            <a:ext cx="8534400" cy="914400"/>
          </a:xfrm>
          <a:prstGeom prst="rect">
            <a:avLst/>
          </a:prstGeom>
          <a:noFill/>
          <a:ln>
            <a:miter lim="800000"/>
            <a:headEnd/>
            <a:tailEnd/>
          </a:ln>
        </p:spPr>
        <p:txBody>
          <a:bodyPr anchor="b">
            <a:normAutofit fontScale="90000"/>
          </a:bodyPr>
          <a:lstStyle/>
          <a:p>
            <a:pPr algn="ctr"/>
            <a:r>
              <a:rPr lang="en-US" sz="3600" dirty="0">
                <a:latin typeface="Times New Roman" pitchFamily="18" charset="0"/>
              </a:rPr>
              <a:t>Lecture 2</a:t>
            </a:r>
            <a:br>
              <a:rPr lang="en-US" sz="3600" dirty="0">
                <a:latin typeface="Times New Roman" pitchFamily="18" charset="0"/>
              </a:rPr>
            </a:br>
            <a:r>
              <a:rPr lang="en-US" sz="3600" dirty="0">
                <a:latin typeface="Times New Roman" pitchFamily="18" charset="0"/>
              </a:rPr>
              <a:t>User Requirements</a:t>
            </a:r>
            <a:endParaRPr lang="en-US" sz="3600" dirty="0"/>
          </a:p>
        </p:txBody>
      </p:sp>
    </p:spTree>
    <p:extLst>
      <p:ext uri="{BB962C8B-B14F-4D97-AF65-F5344CB8AC3E}">
        <p14:creationId xmlns:p14="http://schemas.microsoft.com/office/powerpoint/2010/main" val="24505058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FFE06C6B-E999-4439-8086-16FDEF841C4A}" type="slidenum">
              <a:rPr lang="en-US"/>
              <a:pPr/>
              <a:t>10</a:t>
            </a:fld>
            <a:endParaRPr lang="en-US"/>
          </a:p>
        </p:txBody>
      </p:sp>
      <p:sp>
        <p:nvSpPr>
          <p:cNvPr id="227330" name="Rectangle 2"/>
          <p:cNvSpPr>
            <a:spLocks noGrp="1" noChangeArrowheads="1"/>
          </p:cNvSpPr>
          <p:nvPr>
            <p:ph type="title"/>
          </p:nvPr>
        </p:nvSpPr>
        <p:spPr/>
        <p:txBody>
          <a:bodyPr/>
          <a:lstStyle/>
          <a:p>
            <a:r>
              <a:rPr lang="en-US" dirty="0"/>
              <a:t>Exploring the Work </a:t>
            </a:r>
            <a:r>
              <a:rPr lang="en-US" dirty="0" smtClean="0"/>
              <a:t>Domain </a:t>
            </a:r>
            <a:r>
              <a:rPr lang="en-US" sz="1600" dirty="0" smtClean="0">
                <a:solidFill>
                  <a:prstClr val="black"/>
                </a:solidFill>
              </a:rPr>
              <a:t>3of </a:t>
            </a:r>
            <a:r>
              <a:rPr lang="en-US" sz="1600" dirty="0">
                <a:solidFill>
                  <a:prstClr val="black"/>
                </a:solidFill>
              </a:rPr>
              <a:t>4</a:t>
            </a:r>
            <a:endParaRPr lang="en-US" dirty="0"/>
          </a:p>
        </p:txBody>
      </p:sp>
      <p:sp>
        <p:nvSpPr>
          <p:cNvPr id="227331" name="Rectangle 3"/>
          <p:cNvSpPr>
            <a:spLocks noGrp="1" noChangeArrowheads="1"/>
          </p:cNvSpPr>
          <p:nvPr>
            <p:ph type="body" idx="1"/>
          </p:nvPr>
        </p:nvSpPr>
        <p:spPr/>
        <p:txBody>
          <a:bodyPr/>
          <a:lstStyle/>
          <a:p>
            <a:r>
              <a:rPr lang="en-US"/>
              <a:t>The primary stakeholders should have the most impact on the eventual design.</a:t>
            </a:r>
          </a:p>
          <a:p>
            <a:endParaRPr lang="en-US"/>
          </a:p>
          <a:p>
            <a:endParaRPr lang="en-US"/>
          </a:p>
          <a:p>
            <a:pPr>
              <a:buFontTx/>
              <a:buNone/>
            </a:pPr>
            <a:endParaRPr lang="en-US"/>
          </a:p>
          <a:p>
            <a:r>
              <a:rPr lang="en-US"/>
              <a:t>A new system that is not designed to be integrated with the work that other people in the company do may cause needless disruptions</a:t>
            </a:r>
          </a:p>
        </p:txBody>
      </p:sp>
      <p:sp>
        <p:nvSpPr>
          <p:cNvPr id="227333" name="Rectangle 5"/>
          <p:cNvSpPr>
            <a:spLocks noChangeArrowheads="1"/>
          </p:cNvSpPr>
          <p:nvPr/>
        </p:nvSpPr>
        <p:spPr bwMode="auto">
          <a:xfrm>
            <a:off x="1828800" y="3276600"/>
            <a:ext cx="8305800" cy="685800"/>
          </a:xfrm>
          <a:prstGeom prst="rect">
            <a:avLst/>
          </a:prstGeom>
          <a:noFill/>
          <a:ln w="9525">
            <a:noFill/>
            <a:miter lim="800000"/>
            <a:headEnd/>
            <a:tailEnd/>
          </a:ln>
          <a:effectLst/>
        </p:spPr>
        <p:txBody>
          <a:bodyPr rIns="0"/>
          <a:lstStyle/>
          <a:p>
            <a:pPr indent="1588">
              <a:spcBef>
                <a:spcPct val="20000"/>
              </a:spcBef>
            </a:pPr>
            <a:r>
              <a:rPr lang="en-US" i="1" dirty="0">
                <a:solidFill>
                  <a:srgbClr val="003300"/>
                </a:solidFill>
              </a:rPr>
              <a:t>All stakeholders should be considered during the design</a:t>
            </a:r>
          </a:p>
        </p:txBody>
      </p:sp>
    </p:spTree>
    <p:extLst>
      <p:ext uri="{BB962C8B-B14F-4D97-AF65-F5344CB8AC3E}">
        <p14:creationId xmlns:p14="http://schemas.microsoft.com/office/powerpoint/2010/main" val="15637622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ED7179B5-A0F3-47AE-93D2-E93F5AFC4557}" type="slidenum">
              <a:rPr lang="en-US"/>
              <a:pPr/>
              <a:t>11</a:t>
            </a:fld>
            <a:endParaRPr lang="en-US"/>
          </a:p>
        </p:txBody>
      </p:sp>
      <p:sp>
        <p:nvSpPr>
          <p:cNvPr id="229378" name="Rectangle 2"/>
          <p:cNvSpPr>
            <a:spLocks noGrp="1" noChangeArrowheads="1"/>
          </p:cNvSpPr>
          <p:nvPr>
            <p:ph type="title"/>
          </p:nvPr>
        </p:nvSpPr>
        <p:spPr/>
        <p:txBody>
          <a:bodyPr/>
          <a:lstStyle/>
          <a:p>
            <a:r>
              <a:rPr lang="en-US" dirty="0"/>
              <a:t>Exploring the Work </a:t>
            </a:r>
            <a:r>
              <a:rPr lang="en-US" dirty="0" smtClean="0"/>
              <a:t>Domain </a:t>
            </a:r>
            <a:r>
              <a:rPr lang="en-US" sz="1600" dirty="0" smtClean="0">
                <a:solidFill>
                  <a:prstClr val="black"/>
                </a:solidFill>
              </a:rPr>
              <a:t>4</a:t>
            </a:r>
            <a:r>
              <a:rPr lang="en-US" sz="1600" dirty="0" smtClean="0">
                <a:solidFill>
                  <a:prstClr val="black"/>
                </a:solidFill>
              </a:rPr>
              <a:t> </a:t>
            </a:r>
            <a:r>
              <a:rPr lang="en-US" sz="1600" dirty="0">
                <a:solidFill>
                  <a:prstClr val="black"/>
                </a:solidFill>
              </a:rPr>
              <a:t>of 4</a:t>
            </a:r>
            <a:endParaRPr lang="en-US" dirty="0"/>
          </a:p>
        </p:txBody>
      </p:sp>
      <p:sp>
        <p:nvSpPr>
          <p:cNvPr id="229379" name="Rectangle 3"/>
          <p:cNvSpPr>
            <a:spLocks noGrp="1" noChangeArrowheads="1"/>
          </p:cNvSpPr>
          <p:nvPr>
            <p:ph type="body" idx="1"/>
          </p:nvPr>
        </p:nvSpPr>
        <p:spPr/>
        <p:txBody>
          <a:bodyPr/>
          <a:lstStyle/>
          <a:p>
            <a:r>
              <a:rPr lang="en-US" dirty="0"/>
              <a:t>Understand the competition</a:t>
            </a:r>
          </a:p>
          <a:p>
            <a:pPr lvl="1"/>
            <a:r>
              <a:rPr lang="en-US" dirty="0"/>
              <a:t>Learn from other design solutions</a:t>
            </a:r>
          </a:p>
          <a:p>
            <a:pPr lvl="1"/>
            <a:r>
              <a:rPr lang="en-US" dirty="0"/>
              <a:t>Assess both the positive and negative aspects</a:t>
            </a:r>
          </a:p>
          <a:p>
            <a:pPr lvl="1"/>
            <a:r>
              <a:rPr lang="en-US" dirty="0"/>
              <a:t>Respect copyrighted material and intellectual property</a:t>
            </a:r>
          </a:p>
          <a:p>
            <a:pPr lvl="2"/>
            <a:r>
              <a:rPr lang="en-US" dirty="0"/>
              <a:t>You may need the help of your company’s legal team to sort out the right balance of ‘learning from others’ versus original design if you feel the competitor has got it right!</a:t>
            </a:r>
          </a:p>
          <a:p>
            <a:r>
              <a:rPr lang="en-US" dirty="0" smtClean="0"/>
              <a:t>Often times the goal is not to build a new system but to buy a system that best fits</a:t>
            </a:r>
            <a:endParaRPr lang="en-US" dirty="0"/>
          </a:p>
        </p:txBody>
      </p:sp>
    </p:spTree>
    <p:extLst>
      <p:ext uri="{BB962C8B-B14F-4D97-AF65-F5344CB8AC3E}">
        <p14:creationId xmlns:p14="http://schemas.microsoft.com/office/powerpoint/2010/main" val="10014735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E1B39BF7-6352-4611-B414-E389526AB816}" type="slidenum">
              <a:rPr lang="en-US"/>
              <a:pPr/>
              <a:t>12</a:t>
            </a:fld>
            <a:endParaRPr lang="en-US"/>
          </a:p>
        </p:txBody>
      </p:sp>
      <p:sp>
        <p:nvSpPr>
          <p:cNvPr id="233474" name="Rectangle 2"/>
          <p:cNvSpPr>
            <a:spLocks noGrp="1" noChangeArrowheads="1"/>
          </p:cNvSpPr>
          <p:nvPr>
            <p:ph type="title"/>
          </p:nvPr>
        </p:nvSpPr>
        <p:spPr/>
        <p:txBody>
          <a:bodyPr/>
          <a:lstStyle/>
          <a:p>
            <a:r>
              <a:rPr lang="en-US" dirty="0"/>
              <a:t>Organizing the Discovery </a:t>
            </a:r>
            <a:r>
              <a:rPr lang="en-US" dirty="0" smtClean="0"/>
              <a:t>Process </a:t>
            </a:r>
            <a:r>
              <a:rPr lang="en-US" sz="1600" dirty="0" smtClean="0">
                <a:solidFill>
                  <a:prstClr val="black"/>
                </a:solidFill>
              </a:rPr>
              <a:t>1 </a:t>
            </a:r>
            <a:r>
              <a:rPr lang="en-US" sz="1600" dirty="0">
                <a:solidFill>
                  <a:prstClr val="black"/>
                </a:solidFill>
              </a:rPr>
              <a:t>of </a:t>
            </a:r>
            <a:r>
              <a:rPr lang="en-US" sz="1600" dirty="0" smtClean="0">
                <a:solidFill>
                  <a:prstClr val="black"/>
                </a:solidFill>
              </a:rPr>
              <a:t>3</a:t>
            </a:r>
            <a:endParaRPr lang="en-US" dirty="0"/>
          </a:p>
        </p:txBody>
      </p:sp>
      <p:sp>
        <p:nvSpPr>
          <p:cNvPr id="233475" name="Rectangle 3"/>
          <p:cNvSpPr>
            <a:spLocks noGrp="1" noChangeArrowheads="1"/>
          </p:cNvSpPr>
          <p:nvPr>
            <p:ph type="body" idx="1"/>
          </p:nvPr>
        </p:nvSpPr>
        <p:spPr>
          <a:noFill/>
        </p:spPr>
        <p:txBody>
          <a:bodyPr/>
          <a:lstStyle/>
          <a:p>
            <a:pPr>
              <a:lnSpc>
                <a:spcPct val="80000"/>
              </a:lnSpc>
            </a:pPr>
            <a:r>
              <a:rPr lang="en-US" b="1" dirty="0"/>
              <a:t>Filters</a:t>
            </a:r>
          </a:p>
          <a:p>
            <a:pPr lvl="1">
              <a:lnSpc>
                <a:spcPct val="80000"/>
              </a:lnSpc>
            </a:pPr>
            <a:r>
              <a:rPr lang="en-US" b="1" dirty="0"/>
              <a:t>Physical—</a:t>
            </a:r>
            <a:r>
              <a:rPr lang="en-US" dirty="0"/>
              <a:t>We can describe the physical aspects of the activity.</a:t>
            </a:r>
          </a:p>
          <a:p>
            <a:pPr lvl="2">
              <a:lnSpc>
                <a:spcPct val="80000"/>
              </a:lnSpc>
            </a:pPr>
            <a:r>
              <a:rPr lang="en-US" dirty="0"/>
              <a:t>Where is it done?</a:t>
            </a:r>
          </a:p>
          <a:p>
            <a:pPr lvl="2">
              <a:lnSpc>
                <a:spcPct val="80000"/>
              </a:lnSpc>
            </a:pPr>
            <a:r>
              <a:rPr lang="en-US" dirty="0"/>
              <a:t>What objects are involved?</a:t>
            </a:r>
          </a:p>
          <a:p>
            <a:pPr lvl="1">
              <a:lnSpc>
                <a:spcPct val="80000"/>
              </a:lnSpc>
            </a:pPr>
            <a:r>
              <a:rPr lang="en-US" b="1" dirty="0"/>
              <a:t>Cultural—</a:t>
            </a:r>
            <a:r>
              <a:rPr lang="en-US" dirty="0"/>
              <a:t>We can look at the activity in terms of the relationships among the people involved.</a:t>
            </a:r>
          </a:p>
          <a:p>
            <a:pPr lvl="2">
              <a:lnSpc>
                <a:spcPct val="80000"/>
              </a:lnSpc>
            </a:pPr>
            <a:r>
              <a:rPr lang="en-US" dirty="0"/>
              <a:t>Are some people in a position to orchestrate and evaluate the performance of other people?</a:t>
            </a:r>
          </a:p>
          <a:p>
            <a:pPr lvl="1">
              <a:lnSpc>
                <a:spcPct val="80000"/>
              </a:lnSpc>
            </a:pPr>
            <a:r>
              <a:rPr lang="en-US" b="1" dirty="0"/>
              <a:t>Functional—</a:t>
            </a:r>
            <a:r>
              <a:rPr lang="en-US" dirty="0"/>
              <a:t>We can also look at these activities in terms of what actually happens.</a:t>
            </a:r>
          </a:p>
          <a:p>
            <a:pPr lvl="2">
              <a:lnSpc>
                <a:spcPct val="80000"/>
              </a:lnSpc>
            </a:pPr>
            <a:r>
              <a:rPr lang="en-US" dirty="0"/>
              <a:t>Do some people create things?</a:t>
            </a:r>
          </a:p>
          <a:p>
            <a:pPr lvl="2">
              <a:lnSpc>
                <a:spcPct val="80000"/>
              </a:lnSpc>
            </a:pPr>
            <a:r>
              <a:rPr lang="en-US" dirty="0"/>
              <a:t>Do other people document procedures and communications?</a:t>
            </a:r>
          </a:p>
        </p:txBody>
      </p:sp>
    </p:spTree>
    <p:extLst>
      <p:ext uri="{BB962C8B-B14F-4D97-AF65-F5344CB8AC3E}">
        <p14:creationId xmlns:p14="http://schemas.microsoft.com/office/powerpoint/2010/main" val="27059762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5FB06707-38FC-4AE5-B362-B29EA53BEFE3}" type="slidenum">
              <a:rPr lang="en-US"/>
              <a:pPr/>
              <a:t>13</a:t>
            </a:fld>
            <a:endParaRPr lang="en-US"/>
          </a:p>
        </p:txBody>
      </p:sp>
      <p:sp>
        <p:nvSpPr>
          <p:cNvPr id="234498" name="Rectangle 2"/>
          <p:cNvSpPr>
            <a:spLocks noGrp="1" noChangeArrowheads="1"/>
          </p:cNvSpPr>
          <p:nvPr>
            <p:ph type="title"/>
          </p:nvPr>
        </p:nvSpPr>
        <p:spPr/>
        <p:txBody>
          <a:bodyPr/>
          <a:lstStyle/>
          <a:p>
            <a:r>
              <a:rPr lang="en-US" dirty="0"/>
              <a:t>Organizing the Discovery </a:t>
            </a:r>
            <a:r>
              <a:rPr lang="en-US" dirty="0" smtClean="0"/>
              <a:t>Process </a:t>
            </a:r>
            <a:r>
              <a:rPr lang="en-US" sz="1600" dirty="0">
                <a:solidFill>
                  <a:prstClr val="black"/>
                </a:solidFill>
              </a:rPr>
              <a:t>2</a:t>
            </a:r>
            <a:r>
              <a:rPr lang="en-US" sz="1600" dirty="0" smtClean="0">
                <a:solidFill>
                  <a:prstClr val="black"/>
                </a:solidFill>
              </a:rPr>
              <a:t> </a:t>
            </a:r>
            <a:r>
              <a:rPr lang="en-US" sz="1600" dirty="0">
                <a:solidFill>
                  <a:prstClr val="black"/>
                </a:solidFill>
              </a:rPr>
              <a:t>of </a:t>
            </a:r>
            <a:r>
              <a:rPr lang="en-US" sz="1600" dirty="0" smtClean="0">
                <a:solidFill>
                  <a:prstClr val="black"/>
                </a:solidFill>
              </a:rPr>
              <a:t>3</a:t>
            </a:r>
            <a:endParaRPr lang="en-US" dirty="0"/>
          </a:p>
        </p:txBody>
      </p:sp>
      <p:sp>
        <p:nvSpPr>
          <p:cNvPr id="234499" name="Rectangle 3"/>
          <p:cNvSpPr>
            <a:spLocks noGrp="1" noChangeArrowheads="1"/>
          </p:cNvSpPr>
          <p:nvPr>
            <p:ph type="body" idx="1"/>
          </p:nvPr>
        </p:nvSpPr>
        <p:spPr/>
        <p:txBody>
          <a:bodyPr/>
          <a:lstStyle/>
          <a:p>
            <a:r>
              <a:rPr lang="en-US" b="1"/>
              <a:t>Filters</a:t>
            </a:r>
            <a:endParaRPr lang="en-US"/>
          </a:p>
          <a:p>
            <a:pPr lvl="1"/>
            <a:r>
              <a:rPr lang="en-US" b="1"/>
              <a:t>Informational—</a:t>
            </a:r>
            <a:r>
              <a:rPr lang="en-US"/>
              <a:t>We can look at these activities in terms of the information that is involved.</a:t>
            </a:r>
          </a:p>
          <a:p>
            <a:pPr lvl="2"/>
            <a:r>
              <a:rPr lang="en-US"/>
              <a:t>What information is necessary to perform a task?</a:t>
            </a:r>
          </a:p>
          <a:p>
            <a:pPr lvl="2"/>
            <a:r>
              <a:rPr lang="en-US"/>
              <a:t>How does the information flow from one person to another?</a:t>
            </a:r>
          </a:p>
          <a:p>
            <a:pPr lvl="2"/>
            <a:r>
              <a:rPr lang="en-US"/>
              <a:t>How is the information generated?</a:t>
            </a:r>
          </a:p>
          <a:p>
            <a:pPr lvl="2"/>
            <a:r>
              <a:rPr lang="en-US"/>
              <a:t>How is the information consumed?</a:t>
            </a:r>
          </a:p>
        </p:txBody>
      </p:sp>
    </p:spTree>
    <p:extLst>
      <p:ext uri="{BB962C8B-B14F-4D97-AF65-F5344CB8AC3E}">
        <p14:creationId xmlns:p14="http://schemas.microsoft.com/office/powerpoint/2010/main" val="25361974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0529288B-1C48-4EF7-8F86-7AFBBB1E5B9A}" type="slidenum">
              <a:rPr lang="en-US"/>
              <a:pPr/>
              <a:t>14</a:t>
            </a:fld>
            <a:endParaRPr lang="en-US"/>
          </a:p>
        </p:txBody>
      </p:sp>
      <p:sp>
        <p:nvSpPr>
          <p:cNvPr id="230402" name="Rectangle 2"/>
          <p:cNvSpPr>
            <a:spLocks noGrp="1" noChangeArrowheads="1"/>
          </p:cNvSpPr>
          <p:nvPr>
            <p:ph type="title"/>
          </p:nvPr>
        </p:nvSpPr>
        <p:spPr/>
        <p:txBody>
          <a:bodyPr/>
          <a:lstStyle/>
          <a:p>
            <a:r>
              <a:rPr lang="en-US" dirty="0"/>
              <a:t>Organizing the Discovery </a:t>
            </a:r>
            <a:r>
              <a:rPr lang="en-US" dirty="0" smtClean="0"/>
              <a:t>Process </a:t>
            </a:r>
            <a:r>
              <a:rPr lang="en-US" sz="1600" dirty="0" smtClean="0">
                <a:solidFill>
                  <a:prstClr val="black"/>
                </a:solidFill>
              </a:rPr>
              <a:t>3</a:t>
            </a:r>
            <a:r>
              <a:rPr lang="en-US" sz="1600" dirty="0" smtClean="0">
                <a:solidFill>
                  <a:prstClr val="black"/>
                </a:solidFill>
              </a:rPr>
              <a:t> </a:t>
            </a:r>
            <a:r>
              <a:rPr lang="en-US" sz="1600" dirty="0">
                <a:solidFill>
                  <a:prstClr val="black"/>
                </a:solidFill>
              </a:rPr>
              <a:t>of </a:t>
            </a:r>
            <a:r>
              <a:rPr lang="en-US" sz="1600" dirty="0" smtClean="0">
                <a:solidFill>
                  <a:prstClr val="black"/>
                </a:solidFill>
              </a:rPr>
              <a:t>3</a:t>
            </a:r>
            <a:endParaRPr lang="en-US" dirty="0"/>
          </a:p>
        </p:txBody>
      </p:sp>
      <p:sp>
        <p:nvSpPr>
          <p:cNvPr id="230403" name="Rectangle 3"/>
          <p:cNvSpPr>
            <a:spLocks noGrp="1" noChangeArrowheads="1"/>
          </p:cNvSpPr>
          <p:nvPr>
            <p:ph type="body" idx="1"/>
          </p:nvPr>
        </p:nvSpPr>
        <p:spPr/>
        <p:txBody>
          <a:bodyPr>
            <a:normAutofit fontScale="92500"/>
          </a:bodyPr>
          <a:lstStyle/>
          <a:p>
            <a:pPr>
              <a:lnSpc>
                <a:spcPct val="90000"/>
              </a:lnSpc>
            </a:pPr>
            <a:endParaRPr lang="en-US" dirty="0"/>
          </a:p>
          <a:p>
            <a:pPr>
              <a:lnSpc>
                <a:spcPct val="90000"/>
              </a:lnSpc>
            </a:pPr>
            <a:endParaRPr lang="en-US" dirty="0"/>
          </a:p>
          <a:p>
            <a:r>
              <a:rPr lang="en-US" dirty="0"/>
              <a:t>The data </a:t>
            </a:r>
            <a:r>
              <a:rPr lang="en-US" dirty="0" smtClean="0"/>
              <a:t>must </a:t>
            </a:r>
            <a:r>
              <a:rPr lang="en-US" dirty="0"/>
              <a:t>be </a:t>
            </a:r>
            <a:r>
              <a:rPr lang="en-US" dirty="0">
                <a:solidFill>
                  <a:srgbClr val="C00000"/>
                </a:solidFill>
              </a:rPr>
              <a:t>collected</a:t>
            </a:r>
            <a:r>
              <a:rPr lang="en-US" dirty="0"/>
              <a:t> </a:t>
            </a:r>
            <a:r>
              <a:rPr lang="en-US" dirty="0" smtClean="0"/>
              <a:t>AND </a:t>
            </a:r>
            <a:r>
              <a:rPr lang="en-US" dirty="0" smtClean="0">
                <a:solidFill>
                  <a:srgbClr val="C00000"/>
                </a:solidFill>
              </a:rPr>
              <a:t>organized</a:t>
            </a:r>
            <a:r>
              <a:rPr lang="en-US" dirty="0" smtClean="0"/>
              <a:t> </a:t>
            </a:r>
            <a:r>
              <a:rPr lang="en-US" dirty="0" smtClean="0"/>
              <a:t>to transform it </a:t>
            </a:r>
            <a:r>
              <a:rPr lang="en-US" dirty="0"/>
              <a:t>into information</a:t>
            </a:r>
          </a:p>
          <a:p>
            <a:pPr>
              <a:lnSpc>
                <a:spcPct val="90000"/>
              </a:lnSpc>
            </a:pPr>
            <a:endParaRPr lang="en-US" dirty="0"/>
          </a:p>
          <a:p>
            <a:pPr>
              <a:lnSpc>
                <a:spcPct val="90000"/>
              </a:lnSpc>
            </a:pPr>
            <a:r>
              <a:rPr lang="en-US" dirty="0"/>
              <a:t>The tools we will explore include the following:</a:t>
            </a:r>
          </a:p>
          <a:p>
            <a:pPr lvl="1">
              <a:lnSpc>
                <a:spcPct val="90000"/>
              </a:lnSpc>
            </a:pPr>
            <a:r>
              <a:rPr lang="en-US" dirty="0"/>
              <a:t>Primary stakeholder profiles (today)</a:t>
            </a:r>
          </a:p>
          <a:p>
            <a:pPr marL="457200" lvl="1" indent="0">
              <a:buNone/>
            </a:pPr>
            <a:r>
              <a:rPr lang="en-US" sz="2000" dirty="0"/>
              <a:t>(next lecture)</a:t>
            </a:r>
          </a:p>
          <a:p>
            <a:pPr lvl="1">
              <a:lnSpc>
                <a:spcPct val="90000"/>
              </a:lnSpc>
            </a:pPr>
            <a:r>
              <a:rPr lang="en-US" dirty="0"/>
              <a:t>Task analysis</a:t>
            </a:r>
          </a:p>
          <a:p>
            <a:pPr lvl="1">
              <a:lnSpc>
                <a:spcPct val="90000"/>
              </a:lnSpc>
            </a:pPr>
            <a:r>
              <a:rPr lang="en-US" dirty="0"/>
              <a:t>Storyboarding</a:t>
            </a:r>
          </a:p>
          <a:p>
            <a:pPr lvl="1">
              <a:lnSpc>
                <a:spcPct val="90000"/>
              </a:lnSpc>
            </a:pPr>
            <a:r>
              <a:rPr lang="en-US" dirty="0"/>
              <a:t>Use cases</a:t>
            </a:r>
          </a:p>
        </p:txBody>
      </p:sp>
      <p:sp>
        <p:nvSpPr>
          <p:cNvPr id="230405" name="Rectangle 5"/>
          <p:cNvSpPr>
            <a:spLocks noChangeArrowheads="1"/>
          </p:cNvSpPr>
          <p:nvPr/>
        </p:nvSpPr>
        <p:spPr bwMode="auto">
          <a:xfrm>
            <a:off x="1828800" y="1981200"/>
            <a:ext cx="8305800" cy="457200"/>
          </a:xfrm>
          <a:prstGeom prst="rect">
            <a:avLst/>
          </a:prstGeom>
          <a:noFill/>
          <a:ln w="9525">
            <a:noFill/>
            <a:miter lim="800000"/>
            <a:headEnd/>
            <a:tailEnd/>
          </a:ln>
          <a:effectLst/>
        </p:spPr>
        <p:txBody>
          <a:bodyPr rIns="0"/>
          <a:lstStyle/>
          <a:p>
            <a:pPr indent="1588">
              <a:spcBef>
                <a:spcPct val="20000"/>
              </a:spcBef>
            </a:pPr>
            <a:r>
              <a:rPr lang="en-US" i="1" dirty="0">
                <a:solidFill>
                  <a:srgbClr val="003300"/>
                </a:solidFill>
              </a:rPr>
              <a:t>Interpretation means going from data to design requirements</a:t>
            </a:r>
          </a:p>
        </p:txBody>
      </p:sp>
    </p:spTree>
    <p:extLst>
      <p:ext uri="{BB962C8B-B14F-4D97-AF65-F5344CB8AC3E}">
        <p14:creationId xmlns:p14="http://schemas.microsoft.com/office/powerpoint/2010/main" val="7171499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D3ED22B0-D59A-4886-9798-CBA0BCDA59F7}" type="slidenum">
              <a:rPr lang="en-US"/>
              <a:pPr/>
              <a:t>15</a:t>
            </a:fld>
            <a:endParaRPr lang="en-US"/>
          </a:p>
        </p:txBody>
      </p:sp>
      <p:sp>
        <p:nvSpPr>
          <p:cNvPr id="208898" name="Rectangle 2"/>
          <p:cNvSpPr>
            <a:spLocks noGrp="1" noChangeArrowheads="1"/>
          </p:cNvSpPr>
          <p:nvPr>
            <p:ph type="title"/>
          </p:nvPr>
        </p:nvSpPr>
        <p:spPr/>
        <p:txBody>
          <a:bodyPr/>
          <a:lstStyle/>
          <a:p>
            <a:r>
              <a:rPr lang="en-US" dirty="0" smtClean="0"/>
              <a:t>4. Collection </a:t>
            </a:r>
            <a:r>
              <a:rPr lang="en-US" dirty="0"/>
              <a:t>- </a:t>
            </a:r>
            <a:r>
              <a:rPr lang="en-US" b="0" i="1" dirty="0"/>
              <a:t>Methods of Collection</a:t>
            </a:r>
          </a:p>
        </p:txBody>
      </p:sp>
      <p:sp>
        <p:nvSpPr>
          <p:cNvPr id="208899" name="Rectangle 3"/>
          <p:cNvSpPr>
            <a:spLocks noGrp="1" noChangeArrowheads="1"/>
          </p:cNvSpPr>
          <p:nvPr>
            <p:ph type="body" idx="1"/>
          </p:nvPr>
        </p:nvSpPr>
        <p:spPr/>
        <p:txBody>
          <a:bodyPr/>
          <a:lstStyle/>
          <a:p>
            <a:r>
              <a:rPr lang="en-US"/>
              <a:t>Methods of Collection</a:t>
            </a:r>
          </a:p>
          <a:p>
            <a:pPr lvl="1"/>
            <a:r>
              <a:rPr lang="en-US" b="1"/>
              <a:t>Observation:</a:t>
            </a:r>
            <a:r>
              <a:rPr lang="en-US"/>
              <a:t> Valuable information can be obtained by watching people perform their activities in the context of the work environment. </a:t>
            </a:r>
            <a:br>
              <a:rPr lang="en-US"/>
            </a:br>
            <a:r>
              <a:rPr lang="en-US"/>
              <a:t>Observations can be made directly during the work day or indirectly using video and auditory recordings.</a:t>
            </a:r>
          </a:p>
          <a:p>
            <a:pPr lvl="1"/>
            <a:endParaRPr lang="en-US"/>
          </a:p>
          <a:p>
            <a:pPr lvl="1"/>
            <a:r>
              <a:rPr lang="en-US" b="1"/>
              <a:t>Elicitation:</a:t>
            </a:r>
            <a:r>
              <a:rPr lang="en-US"/>
              <a:t> Elicitation methods also involve direct and indirect methods of investigation, such as interviews, focus groups, and questionnaires.</a:t>
            </a:r>
          </a:p>
        </p:txBody>
      </p:sp>
    </p:spTree>
    <p:extLst>
      <p:ext uri="{BB962C8B-B14F-4D97-AF65-F5344CB8AC3E}">
        <p14:creationId xmlns:p14="http://schemas.microsoft.com/office/powerpoint/2010/main" val="22956172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FFF7C07D-633C-4C7C-93D3-D35049AA594B}" type="slidenum">
              <a:rPr lang="en-US"/>
              <a:pPr/>
              <a:t>16</a:t>
            </a:fld>
            <a:endParaRPr lang="en-US"/>
          </a:p>
        </p:txBody>
      </p:sp>
      <p:sp>
        <p:nvSpPr>
          <p:cNvPr id="216066" name="Rectangle 2"/>
          <p:cNvSpPr>
            <a:spLocks noGrp="1" noChangeArrowheads="1"/>
          </p:cNvSpPr>
          <p:nvPr>
            <p:ph type="title"/>
          </p:nvPr>
        </p:nvSpPr>
        <p:spPr/>
        <p:txBody>
          <a:bodyPr/>
          <a:lstStyle/>
          <a:p>
            <a:r>
              <a:rPr lang="en-US"/>
              <a:t>Collection - </a:t>
            </a:r>
            <a:r>
              <a:rPr lang="en-US" b="0" i="1"/>
              <a:t>Methods of Collection</a:t>
            </a:r>
          </a:p>
        </p:txBody>
      </p:sp>
      <p:pic>
        <p:nvPicPr>
          <p:cNvPr id="216068" name="Picture 4" descr="Figure4-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905000" y="1905001"/>
            <a:ext cx="8077200" cy="3152775"/>
          </a:xfrm>
          <a:prstGeom prst="rect">
            <a:avLst/>
          </a:prstGeom>
          <a:noFill/>
        </p:spPr>
      </p:pic>
    </p:spTree>
    <p:extLst>
      <p:ext uri="{BB962C8B-B14F-4D97-AF65-F5344CB8AC3E}">
        <p14:creationId xmlns:p14="http://schemas.microsoft.com/office/powerpoint/2010/main" val="26310461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BAE0597F-0E69-4BFE-85B5-E2BD4799AD86}" type="slidenum">
              <a:rPr lang="en-US"/>
              <a:pPr/>
              <a:t>17</a:t>
            </a:fld>
            <a:endParaRPr lang="en-US"/>
          </a:p>
        </p:txBody>
      </p:sp>
      <p:sp>
        <p:nvSpPr>
          <p:cNvPr id="217090" name="Rectangle 2"/>
          <p:cNvSpPr>
            <a:spLocks noGrp="1" noChangeArrowheads="1"/>
          </p:cNvSpPr>
          <p:nvPr>
            <p:ph type="title"/>
          </p:nvPr>
        </p:nvSpPr>
        <p:spPr/>
        <p:txBody>
          <a:bodyPr/>
          <a:lstStyle/>
          <a:p>
            <a:r>
              <a:rPr lang="en-US" dirty="0"/>
              <a:t>Collection </a:t>
            </a:r>
            <a:r>
              <a:rPr lang="en-US" dirty="0" smtClean="0"/>
              <a:t>–</a:t>
            </a:r>
            <a:br>
              <a:rPr lang="en-US" dirty="0" smtClean="0"/>
            </a:br>
            <a:r>
              <a:rPr lang="en-US" b="0" i="1" dirty="0" smtClean="0"/>
              <a:t>Observation </a:t>
            </a:r>
            <a:r>
              <a:rPr lang="en-US" sz="1600" dirty="0">
                <a:solidFill>
                  <a:prstClr val="black"/>
                </a:solidFill>
              </a:rPr>
              <a:t>1 of </a:t>
            </a:r>
            <a:r>
              <a:rPr lang="en-US" sz="1600" dirty="0" smtClean="0">
                <a:solidFill>
                  <a:prstClr val="black"/>
                </a:solidFill>
              </a:rPr>
              <a:t>3</a:t>
            </a:r>
            <a:endParaRPr lang="en-US" b="0" i="1" dirty="0"/>
          </a:p>
        </p:txBody>
      </p:sp>
      <p:sp>
        <p:nvSpPr>
          <p:cNvPr id="217091" name="Rectangle 3"/>
          <p:cNvSpPr>
            <a:spLocks noGrp="1" noChangeArrowheads="1"/>
          </p:cNvSpPr>
          <p:nvPr>
            <p:ph type="body" idx="1"/>
          </p:nvPr>
        </p:nvSpPr>
        <p:spPr/>
        <p:txBody>
          <a:bodyPr/>
          <a:lstStyle/>
          <a:p>
            <a:r>
              <a:rPr lang="en-US" b="1" dirty="0" smtClean="0"/>
              <a:t>Direct</a:t>
            </a:r>
            <a:r>
              <a:rPr lang="en-US" b="1" dirty="0"/>
              <a:t>—</a:t>
            </a:r>
            <a:r>
              <a:rPr lang="en-US" dirty="0"/>
              <a:t>Ethnographic</a:t>
            </a:r>
            <a:br>
              <a:rPr lang="en-US" dirty="0"/>
            </a:br>
            <a:r>
              <a:rPr lang="en-US" dirty="0"/>
              <a:t>methods involve going to</a:t>
            </a:r>
            <a:br>
              <a:rPr lang="en-US" dirty="0"/>
            </a:br>
            <a:r>
              <a:rPr lang="en-US" dirty="0"/>
              <a:t>the work site and</a:t>
            </a:r>
            <a:br>
              <a:rPr lang="en-US" dirty="0"/>
            </a:br>
            <a:r>
              <a:rPr lang="en-US" dirty="0"/>
              <a:t>observing the people and</a:t>
            </a:r>
            <a:br>
              <a:rPr lang="en-US" dirty="0"/>
            </a:br>
            <a:r>
              <a:rPr lang="en-US" dirty="0"/>
              <a:t>the infrastructure that supports the work flow</a:t>
            </a:r>
          </a:p>
          <a:p>
            <a:r>
              <a:rPr lang="en-US" b="1" dirty="0" smtClean="0"/>
              <a:t>Indirect</a:t>
            </a:r>
            <a:r>
              <a:rPr lang="en-US" b="1" dirty="0"/>
              <a:t>—</a:t>
            </a:r>
            <a:r>
              <a:rPr lang="en-US" dirty="0"/>
              <a:t>You can use indirect methods of observation by setting up recording devices in the work place</a:t>
            </a:r>
          </a:p>
          <a:p>
            <a:pPr lvl="1"/>
            <a:r>
              <a:rPr lang="en-US" dirty="0"/>
              <a:t>The use of indirect methods may require a significant degree of transparency</a:t>
            </a:r>
          </a:p>
        </p:txBody>
      </p:sp>
      <p:pic>
        <p:nvPicPr>
          <p:cNvPr id="1026" name="Picture 2" descr="http://2.bp.blogspot.com/-uDHNh-cnHAY/TswPNUfYp5I/AAAAAAAAA_I/T5bv8uEQUT8/s640/ethnograph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40554"/>
            <a:ext cx="4572000" cy="3429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87488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A7C56AA9-37E8-40BB-9476-A032A95C5EEE}" type="slidenum">
              <a:rPr lang="en-US"/>
              <a:pPr/>
              <a:t>18</a:t>
            </a:fld>
            <a:endParaRPr lang="en-US"/>
          </a:p>
        </p:txBody>
      </p:sp>
      <p:sp>
        <p:nvSpPr>
          <p:cNvPr id="237570" name="Rectangle 2"/>
          <p:cNvSpPr>
            <a:spLocks noGrp="1" noChangeArrowheads="1"/>
          </p:cNvSpPr>
          <p:nvPr>
            <p:ph type="title"/>
          </p:nvPr>
        </p:nvSpPr>
        <p:spPr/>
        <p:txBody>
          <a:bodyPr/>
          <a:lstStyle/>
          <a:p>
            <a:r>
              <a:rPr lang="en-US" dirty="0"/>
              <a:t>Collection </a:t>
            </a:r>
            <a:r>
              <a:rPr lang="en-US" dirty="0" smtClean="0"/>
              <a:t>- </a:t>
            </a:r>
            <a:r>
              <a:rPr lang="en-US" b="0" i="1" dirty="0" smtClean="0"/>
              <a:t>Observation </a:t>
            </a:r>
            <a:r>
              <a:rPr lang="en-US" sz="1600" dirty="0">
                <a:solidFill>
                  <a:prstClr val="black"/>
                </a:solidFill>
              </a:rPr>
              <a:t> </a:t>
            </a:r>
            <a:r>
              <a:rPr lang="en-US" sz="1600" dirty="0" smtClean="0">
                <a:solidFill>
                  <a:prstClr val="black"/>
                </a:solidFill>
              </a:rPr>
              <a:t>2 of </a:t>
            </a:r>
            <a:r>
              <a:rPr lang="en-US" sz="1600" dirty="0">
                <a:solidFill>
                  <a:prstClr val="black"/>
                </a:solidFill>
              </a:rPr>
              <a:t>3</a:t>
            </a:r>
            <a:endParaRPr lang="en-US" b="0" i="1" dirty="0"/>
          </a:p>
        </p:txBody>
      </p:sp>
      <p:sp>
        <p:nvSpPr>
          <p:cNvPr id="237571" name="Rectangle 3"/>
          <p:cNvSpPr>
            <a:spLocks noGrp="1" noChangeArrowheads="1"/>
          </p:cNvSpPr>
          <p:nvPr>
            <p:ph type="body" idx="1"/>
          </p:nvPr>
        </p:nvSpPr>
        <p:spPr/>
        <p:txBody>
          <a:bodyPr/>
          <a:lstStyle/>
          <a:p>
            <a:r>
              <a:rPr lang="en-US" dirty="0"/>
              <a:t>Concerns about Ethnographic Observations</a:t>
            </a:r>
          </a:p>
          <a:p>
            <a:pPr lvl="1"/>
            <a:r>
              <a:rPr lang="en-US" dirty="0"/>
              <a:t>Your presence will affect the people you observe (positive and negative</a:t>
            </a:r>
            <a:r>
              <a:rPr lang="en-US" dirty="0" smtClean="0"/>
              <a:t>)</a:t>
            </a:r>
          </a:p>
          <a:p>
            <a:pPr lvl="2"/>
            <a:r>
              <a:rPr lang="en-US" dirty="0" smtClean="0"/>
              <a:t>‘Hawthorne effect’ – employees act differently when ‘management’ is observing their work</a:t>
            </a:r>
            <a:endParaRPr lang="en-US" dirty="0"/>
          </a:p>
          <a:p>
            <a:pPr lvl="1"/>
            <a:r>
              <a:rPr lang="en-US" dirty="0"/>
              <a:t>Your presence can become </a:t>
            </a:r>
            <a:r>
              <a:rPr lang="en-US" dirty="0" smtClean="0"/>
              <a:t>annoying</a:t>
            </a:r>
          </a:p>
          <a:p>
            <a:pPr lvl="1"/>
            <a:r>
              <a:rPr lang="en-US" dirty="0" smtClean="0"/>
              <a:t>It can raise questions with the ‘consumer’</a:t>
            </a:r>
          </a:p>
          <a:p>
            <a:pPr lvl="2"/>
            <a:r>
              <a:rPr lang="en-US" dirty="0" smtClean="0"/>
              <a:t>E.g. in health care – who’s that person in the corner?</a:t>
            </a:r>
            <a:endParaRPr lang="en-US" dirty="0"/>
          </a:p>
        </p:txBody>
      </p:sp>
    </p:spTree>
    <p:extLst>
      <p:ext uri="{BB962C8B-B14F-4D97-AF65-F5344CB8AC3E}">
        <p14:creationId xmlns:p14="http://schemas.microsoft.com/office/powerpoint/2010/main" val="25830760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B15BA0F8-27E1-4001-9C13-86C938757F36}" type="slidenum">
              <a:rPr lang="en-US"/>
              <a:pPr/>
              <a:t>19</a:t>
            </a:fld>
            <a:endParaRPr lang="en-US"/>
          </a:p>
        </p:txBody>
      </p:sp>
      <p:sp>
        <p:nvSpPr>
          <p:cNvPr id="238594" name="Rectangle 2"/>
          <p:cNvSpPr>
            <a:spLocks noGrp="1" noChangeArrowheads="1"/>
          </p:cNvSpPr>
          <p:nvPr>
            <p:ph type="title"/>
          </p:nvPr>
        </p:nvSpPr>
        <p:spPr/>
        <p:txBody>
          <a:bodyPr/>
          <a:lstStyle/>
          <a:p>
            <a:r>
              <a:rPr lang="en-US" dirty="0"/>
              <a:t>Collection </a:t>
            </a:r>
            <a:r>
              <a:rPr lang="en-US" dirty="0" smtClean="0"/>
              <a:t>– </a:t>
            </a:r>
            <a:r>
              <a:rPr lang="en-US" b="0" i="1" dirty="0" smtClean="0"/>
              <a:t>Observation </a:t>
            </a:r>
            <a:r>
              <a:rPr lang="en-US" sz="1600" dirty="0">
                <a:solidFill>
                  <a:prstClr val="black"/>
                </a:solidFill>
              </a:rPr>
              <a:t> 3</a:t>
            </a:r>
            <a:r>
              <a:rPr lang="en-US" sz="1600" dirty="0" smtClean="0">
                <a:solidFill>
                  <a:prstClr val="black"/>
                </a:solidFill>
              </a:rPr>
              <a:t> of </a:t>
            </a:r>
            <a:r>
              <a:rPr lang="en-US" sz="1600" dirty="0">
                <a:solidFill>
                  <a:prstClr val="black"/>
                </a:solidFill>
              </a:rPr>
              <a:t>3</a:t>
            </a:r>
            <a:endParaRPr lang="en-US" b="0" i="1" dirty="0"/>
          </a:p>
        </p:txBody>
      </p:sp>
      <p:sp>
        <p:nvSpPr>
          <p:cNvPr id="238595" name="Rectangle 3"/>
          <p:cNvSpPr>
            <a:spLocks noGrp="1" noChangeArrowheads="1"/>
          </p:cNvSpPr>
          <p:nvPr>
            <p:ph type="body" idx="1"/>
          </p:nvPr>
        </p:nvSpPr>
        <p:spPr/>
        <p:txBody>
          <a:bodyPr/>
          <a:lstStyle/>
          <a:p>
            <a:r>
              <a:rPr lang="en-US" b="1" dirty="0"/>
              <a:t>Distributed Cognition</a:t>
            </a:r>
            <a:r>
              <a:rPr lang="en-US" dirty="0"/>
              <a:t> - the tendency to off-load cognitive tasks to objects in the environment </a:t>
            </a:r>
            <a:r>
              <a:rPr lang="en-US" dirty="0" smtClean="0"/>
              <a:t>(e.g. post-its, calendar, whiteboard) or </a:t>
            </a:r>
            <a:r>
              <a:rPr lang="en-US" dirty="0"/>
              <a:t>to distribute them among team members or </a:t>
            </a:r>
            <a:r>
              <a:rPr lang="en-US" dirty="0" smtClean="0"/>
              <a:t>coworkers</a:t>
            </a:r>
            <a:endParaRPr lang="en-US" dirty="0"/>
          </a:p>
        </p:txBody>
      </p:sp>
    </p:spTree>
    <p:extLst>
      <p:ext uri="{BB962C8B-B14F-4D97-AF65-F5344CB8AC3E}">
        <p14:creationId xmlns:p14="http://schemas.microsoft.com/office/powerpoint/2010/main" val="3084327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4EB94299-D3C4-4229-A4A1-9FBBB3068FA0}" type="slidenum">
              <a:rPr lang="en-US"/>
              <a:pPr/>
              <a:t>2</a:t>
            </a:fld>
            <a:endParaRPr lang="en-US"/>
          </a:p>
        </p:txBody>
      </p:sp>
      <p:sp>
        <p:nvSpPr>
          <p:cNvPr id="205826" name="Rectangle 2"/>
          <p:cNvSpPr>
            <a:spLocks noGrp="1" noChangeArrowheads="1"/>
          </p:cNvSpPr>
          <p:nvPr>
            <p:ph type="title"/>
          </p:nvPr>
        </p:nvSpPr>
        <p:spPr/>
        <p:txBody>
          <a:bodyPr/>
          <a:lstStyle/>
          <a:p>
            <a:r>
              <a:rPr lang="en-US" dirty="0" smtClean="0"/>
              <a:t>Learning Objectives</a:t>
            </a:r>
            <a:endParaRPr lang="en-US" dirty="0"/>
          </a:p>
        </p:txBody>
      </p:sp>
      <p:sp>
        <p:nvSpPr>
          <p:cNvPr id="205827" name="Rectangle 3"/>
          <p:cNvSpPr>
            <a:spLocks noGrp="1" noChangeArrowheads="1"/>
          </p:cNvSpPr>
          <p:nvPr>
            <p:ph type="body" idx="1"/>
          </p:nvPr>
        </p:nvSpPr>
        <p:spPr>
          <a:xfrm>
            <a:off x="1828800" y="1295400"/>
            <a:ext cx="8294688" cy="4572000"/>
          </a:xfrm>
        </p:spPr>
        <p:txBody>
          <a:bodyPr>
            <a:normAutofit/>
          </a:bodyPr>
          <a:lstStyle/>
          <a:p>
            <a:pPr marL="514350" indent="-514350">
              <a:buFont typeface="+mj-lt"/>
              <a:buAutoNum type="arabicPeriod"/>
            </a:pPr>
            <a:r>
              <a:rPr lang="en-US" dirty="0" smtClean="0"/>
              <a:t>To describe when user requirements are gathered</a:t>
            </a:r>
          </a:p>
          <a:p>
            <a:pPr marL="514350" indent="-514350">
              <a:buFont typeface="+mj-lt"/>
              <a:buAutoNum type="arabicPeriod"/>
            </a:pPr>
            <a:r>
              <a:rPr lang="en-US" dirty="0" smtClean="0"/>
              <a:t>To develop a set of skills for systematic analysis of a problem domain to discover HCI issues and requirements</a:t>
            </a:r>
            <a:endParaRPr lang="en-US" dirty="0"/>
          </a:p>
          <a:p>
            <a:pPr marL="514350" indent="-514350">
              <a:buFont typeface="+mj-lt"/>
              <a:buAutoNum type="arabicPeriod"/>
            </a:pPr>
            <a:r>
              <a:rPr lang="en-US" dirty="0" smtClean="0"/>
              <a:t>To understand perspectives on data collection including types of stakeholders</a:t>
            </a:r>
            <a:endParaRPr lang="en-US" dirty="0"/>
          </a:p>
          <a:p>
            <a:pPr marL="514350" indent="-514350">
              <a:buFont typeface="+mj-lt"/>
              <a:buAutoNum type="arabicPeriod"/>
            </a:pPr>
            <a:r>
              <a:rPr lang="en-US" dirty="0" smtClean="0"/>
              <a:t>To be able to collect data by interviews, focus groups and questionnaires</a:t>
            </a:r>
          </a:p>
          <a:p>
            <a:pPr marL="514350" indent="-514350">
              <a:buFont typeface="+mj-lt"/>
              <a:buAutoNum type="arabicPeriod"/>
            </a:pPr>
            <a:r>
              <a:rPr lang="en-US" dirty="0" smtClean="0"/>
              <a:t>To be able to create User profiles </a:t>
            </a:r>
            <a:endParaRPr lang="en-US" dirty="0"/>
          </a:p>
        </p:txBody>
      </p:sp>
    </p:spTree>
    <p:extLst>
      <p:ext uri="{BB962C8B-B14F-4D97-AF65-F5344CB8AC3E}">
        <p14:creationId xmlns:p14="http://schemas.microsoft.com/office/powerpoint/2010/main" val="39036134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7563174" y="3603356"/>
            <a:ext cx="3223646" cy="1697064"/>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AA0287AA-F73B-457E-BF70-FD5AC2156714}" type="slidenum">
              <a:rPr lang="en-US"/>
              <a:pPr/>
              <a:t>20</a:t>
            </a:fld>
            <a:endParaRPr lang="en-US"/>
          </a:p>
        </p:txBody>
      </p:sp>
      <p:sp>
        <p:nvSpPr>
          <p:cNvPr id="236546" name="Rectangle 2"/>
          <p:cNvSpPr>
            <a:spLocks noGrp="1" noChangeArrowheads="1"/>
          </p:cNvSpPr>
          <p:nvPr>
            <p:ph type="title"/>
          </p:nvPr>
        </p:nvSpPr>
        <p:spPr/>
        <p:txBody>
          <a:bodyPr/>
          <a:lstStyle/>
          <a:p>
            <a:r>
              <a:rPr lang="en-US" dirty="0"/>
              <a:t>Collection </a:t>
            </a:r>
            <a:r>
              <a:rPr lang="en-US" dirty="0" smtClean="0"/>
              <a:t>– </a:t>
            </a:r>
            <a:r>
              <a:rPr lang="en-US" b="0" i="1" dirty="0" smtClean="0"/>
              <a:t>Elicitation </a:t>
            </a:r>
            <a:r>
              <a:rPr lang="en-US" sz="1600" dirty="0" smtClean="0">
                <a:solidFill>
                  <a:prstClr val="black"/>
                </a:solidFill>
              </a:rPr>
              <a:t>1 </a:t>
            </a:r>
            <a:r>
              <a:rPr lang="en-US" sz="1600" dirty="0">
                <a:solidFill>
                  <a:prstClr val="black"/>
                </a:solidFill>
              </a:rPr>
              <a:t>of </a:t>
            </a:r>
            <a:r>
              <a:rPr lang="en-US" sz="1600" dirty="0" smtClean="0">
                <a:solidFill>
                  <a:prstClr val="black"/>
                </a:solidFill>
              </a:rPr>
              <a:t>15</a:t>
            </a:r>
            <a:endParaRPr lang="en-US" b="0" i="1" dirty="0"/>
          </a:p>
        </p:txBody>
      </p:sp>
      <p:sp>
        <p:nvSpPr>
          <p:cNvPr id="236547" name="Rectangle 3"/>
          <p:cNvSpPr>
            <a:spLocks noGrp="1" noChangeArrowheads="1"/>
          </p:cNvSpPr>
          <p:nvPr>
            <p:ph type="body" idx="1"/>
          </p:nvPr>
        </p:nvSpPr>
        <p:spPr/>
        <p:txBody>
          <a:bodyPr/>
          <a:lstStyle/>
          <a:p>
            <a:r>
              <a:rPr lang="en-US" dirty="0"/>
              <a:t>Tools for eliciting information from the various stakeholders:</a:t>
            </a:r>
          </a:p>
          <a:p>
            <a:pPr lvl="1"/>
            <a:r>
              <a:rPr lang="en-US" dirty="0"/>
              <a:t>Direct</a:t>
            </a:r>
          </a:p>
          <a:p>
            <a:pPr lvl="2"/>
            <a:r>
              <a:rPr lang="en-US" dirty="0"/>
              <a:t>Interviews</a:t>
            </a:r>
          </a:p>
          <a:p>
            <a:pPr lvl="2"/>
            <a:r>
              <a:rPr lang="en-US" dirty="0"/>
              <a:t>Focus groups</a:t>
            </a:r>
          </a:p>
          <a:p>
            <a:pPr lvl="1"/>
            <a:r>
              <a:rPr lang="en-US" dirty="0"/>
              <a:t>Indirect</a:t>
            </a:r>
          </a:p>
          <a:p>
            <a:pPr lvl="2"/>
            <a:r>
              <a:rPr lang="en-US" dirty="0"/>
              <a:t>Corporate documentation</a:t>
            </a:r>
          </a:p>
          <a:p>
            <a:pPr lvl="2"/>
            <a:r>
              <a:rPr lang="en-US" dirty="0"/>
              <a:t>Logs and notes</a:t>
            </a:r>
          </a:p>
          <a:p>
            <a:pPr lvl="2"/>
            <a:r>
              <a:rPr lang="en-US" dirty="0"/>
              <a:t>Questionnaires</a:t>
            </a:r>
          </a:p>
        </p:txBody>
      </p:sp>
      <p:pic>
        <p:nvPicPr>
          <p:cNvPr id="5" name="Picture 4" descr="Figure4-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469251" y="3007712"/>
            <a:ext cx="4418308" cy="1724599"/>
          </a:xfrm>
          <a:prstGeom prst="rect">
            <a:avLst/>
          </a:prstGeom>
          <a:noFill/>
        </p:spPr>
      </p:pic>
    </p:spTree>
    <p:extLst>
      <p:ext uri="{BB962C8B-B14F-4D97-AF65-F5344CB8AC3E}">
        <p14:creationId xmlns:p14="http://schemas.microsoft.com/office/powerpoint/2010/main" val="29113166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E8FABB3B-2A9E-4CD1-893C-7AD67CEAC5B0}" type="slidenum">
              <a:rPr lang="en-US"/>
              <a:pPr/>
              <a:t>21</a:t>
            </a:fld>
            <a:endParaRPr lang="en-US"/>
          </a:p>
        </p:txBody>
      </p:sp>
      <p:sp>
        <p:nvSpPr>
          <p:cNvPr id="240642" name="Rectangle 2"/>
          <p:cNvSpPr>
            <a:spLocks noGrp="1" noChangeArrowheads="1"/>
          </p:cNvSpPr>
          <p:nvPr>
            <p:ph type="title"/>
          </p:nvPr>
        </p:nvSpPr>
        <p:spPr/>
        <p:txBody>
          <a:bodyPr/>
          <a:lstStyle/>
          <a:p>
            <a:r>
              <a:rPr lang="en-US" dirty="0"/>
              <a:t>Collection - </a:t>
            </a:r>
            <a:r>
              <a:rPr lang="en-US" b="0" i="1" dirty="0"/>
              <a:t>Elicitation – </a:t>
            </a:r>
            <a:r>
              <a:rPr lang="en-US" sz="2800" i="1" dirty="0"/>
              <a:t>Direct </a:t>
            </a:r>
            <a:r>
              <a:rPr lang="en-US" sz="2800" i="1" dirty="0" smtClean="0"/>
              <a:t>– Interviews </a:t>
            </a:r>
            <a:r>
              <a:rPr lang="en-US" sz="1600" dirty="0" smtClean="0">
                <a:solidFill>
                  <a:prstClr val="black"/>
                </a:solidFill>
              </a:rPr>
              <a:t>2 of 15</a:t>
            </a:r>
            <a:endParaRPr lang="en-US" sz="1600" dirty="0">
              <a:solidFill>
                <a:prstClr val="black"/>
              </a:solidFill>
            </a:endParaRPr>
          </a:p>
        </p:txBody>
      </p:sp>
      <p:sp>
        <p:nvSpPr>
          <p:cNvPr id="240643" name="Rectangle 3"/>
          <p:cNvSpPr>
            <a:spLocks noGrp="1" noChangeArrowheads="1"/>
          </p:cNvSpPr>
          <p:nvPr>
            <p:ph type="body" idx="1"/>
          </p:nvPr>
        </p:nvSpPr>
        <p:spPr>
          <a:xfrm>
            <a:off x="1828800" y="2209800"/>
            <a:ext cx="8294688" cy="4572000"/>
          </a:xfrm>
        </p:spPr>
        <p:txBody>
          <a:bodyPr/>
          <a:lstStyle/>
          <a:p>
            <a:endParaRPr lang="en-US" dirty="0"/>
          </a:p>
          <a:p>
            <a:endParaRPr lang="en-US" dirty="0"/>
          </a:p>
          <a:p>
            <a:r>
              <a:rPr lang="en-US" b="1" dirty="0"/>
              <a:t>Interviews</a:t>
            </a:r>
          </a:p>
          <a:p>
            <a:pPr lvl="1"/>
            <a:r>
              <a:rPr lang="en-US" dirty="0"/>
              <a:t>On-site interviews: may help people remember aspects of the job</a:t>
            </a:r>
          </a:p>
          <a:p>
            <a:pPr lvl="1"/>
            <a:r>
              <a:rPr lang="en-US" dirty="0"/>
              <a:t>Away from job site interviews: not interrupted by normal work related events</a:t>
            </a:r>
          </a:p>
        </p:txBody>
      </p:sp>
      <p:sp>
        <p:nvSpPr>
          <p:cNvPr id="240645" name="Rectangle 5"/>
          <p:cNvSpPr>
            <a:spLocks noChangeArrowheads="1"/>
          </p:cNvSpPr>
          <p:nvPr/>
        </p:nvSpPr>
        <p:spPr bwMode="auto">
          <a:xfrm>
            <a:off x="1828800" y="1981200"/>
            <a:ext cx="8305800" cy="533400"/>
          </a:xfrm>
          <a:prstGeom prst="rect">
            <a:avLst/>
          </a:prstGeom>
          <a:noFill/>
          <a:ln w="9525">
            <a:noFill/>
            <a:miter lim="800000"/>
            <a:headEnd/>
            <a:tailEnd/>
          </a:ln>
          <a:effectLst/>
        </p:spPr>
        <p:txBody>
          <a:bodyPr rIns="0"/>
          <a:lstStyle/>
          <a:p>
            <a:pPr indent="1588">
              <a:spcBef>
                <a:spcPct val="20000"/>
              </a:spcBef>
            </a:pPr>
            <a:r>
              <a:rPr lang="en-US" i="1" dirty="0">
                <a:solidFill>
                  <a:srgbClr val="003300"/>
                </a:solidFill>
              </a:rPr>
              <a:t>Be polite and courteous during interviews (people will judge the eventual software product by how you treat them at this stage! And people can be quite threatened that automation will take their job!)</a:t>
            </a:r>
          </a:p>
        </p:txBody>
      </p:sp>
    </p:spTree>
    <p:extLst>
      <p:ext uri="{BB962C8B-B14F-4D97-AF65-F5344CB8AC3E}">
        <p14:creationId xmlns:p14="http://schemas.microsoft.com/office/powerpoint/2010/main" val="31818300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6413CF55-B450-4174-A06D-01038202E7AE}" type="slidenum">
              <a:rPr lang="en-US"/>
              <a:pPr/>
              <a:t>22</a:t>
            </a:fld>
            <a:endParaRPr lang="en-US"/>
          </a:p>
        </p:txBody>
      </p:sp>
      <p:sp>
        <p:nvSpPr>
          <p:cNvPr id="241666" name="Rectangle 2"/>
          <p:cNvSpPr>
            <a:spLocks noGrp="1" noChangeArrowheads="1"/>
          </p:cNvSpPr>
          <p:nvPr>
            <p:ph type="title"/>
          </p:nvPr>
        </p:nvSpPr>
        <p:spPr/>
        <p:txBody>
          <a:bodyPr/>
          <a:lstStyle/>
          <a:p>
            <a:r>
              <a:rPr lang="en-US" dirty="0"/>
              <a:t>Collection - </a:t>
            </a:r>
            <a:r>
              <a:rPr lang="en-US" b="0" i="1" dirty="0"/>
              <a:t>Elicitation – </a:t>
            </a:r>
            <a:r>
              <a:rPr lang="en-US" sz="2800" i="1" dirty="0"/>
              <a:t>Direct </a:t>
            </a:r>
            <a:r>
              <a:rPr lang="en-US" sz="2800" i="1" dirty="0" smtClean="0"/>
              <a:t>– Interviews </a:t>
            </a:r>
            <a:r>
              <a:rPr lang="en-US" sz="1600" dirty="0" smtClean="0">
                <a:solidFill>
                  <a:prstClr val="black"/>
                </a:solidFill>
              </a:rPr>
              <a:t>3</a:t>
            </a:r>
            <a:r>
              <a:rPr lang="en-US" sz="1600" dirty="0" smtClean="0">
                <a:solidFill>
                  <a:prstClr val="black"/>
                </a:solidFill>
              </a:rPr>
              <a:t> </a:t>
            </a:r>
            <a:r>
              <a:rPr lang="en-US" sz="1600" dirty="0">
                <a:solidFill>
                  <a:prstClr val="black"/>
                </a:solidFill>
              </a:rPr>
              <a:t>of </a:t>
            </a:r>
            <a:r>
              <a:rPr lang="en-US" sz="1600" dirty="0" smtClean="0">
                <a:solidFill>
                  <a:prstClr val="black"/>
                </a:solidFill>
              </a:rPr>
              <a:t>15</a:t>
            </a:r>
            <a:endParaRPr lang="en-US" sz="2800" i="1" dirty="0"/>
          </a:p>
        </p:txBody>
      </p:sp>
      <p:sp>
        <p:nvSpPr>
          <p:cNvPr id="241667" name="Rectangle 3"/>
          <p:cNvSpPr>
            <a:spLocks noGrp="1" noChangeArrowheads="1"/>
          </p:cNvSpPr>
          <p:nvPr>
            <p:ph type="body" idx="1"/>
          </p:nvPr>
        </p:nvSpPr>
        <p:spPr/>
        <p:txBody>
          <a:bodyPr/>
          <a:lstStyle/>
          <a:p>
            <a:r>
              <a:rPr lang="en-US" b="1"/>
              <a:t>Interviews</a:t>
            </a:r>
          </a:p>
          <a:p>
            <a:pPr lvl="1"/>
            <a:r>
              <a:rPr lang="en-US" b="1"/>
              <a:t>Open-ended questions</a:t>
            </a:r>
            <a:r>
              <a:rPr lang="en-US"/>
              <a:t>: can be used to explore issues and elicit rich information about complex topics</a:t>
            </a:r>
          </a:p>
          <a:p>
            <a:pPr lvl="1"/>
            <a:r>
              <a:rPr lang="en-US" b="1"/>
              <a:t>Closed-ended questions</a:t>
            </a:r>
            <a:r>
              <a:rPr lang="en-US"/>
              <a:t>: can generally be answered with a polar yes/no response or a simple description.</a:t>
            </a:r>
          </a:p>
          <a:p>
            <a:pPr lvl="1"/>
            <a:endParaRPr lang="en-US"/>
          </a:p>
          <a:p>
            <a:pPr lvl="1"/>
            <a:endParaRPr lang="en-US"/>
          </a:p>
        </p:txBody>
      </p:sp>
    </p:spTree>
    <p:extLst>
      <p:ext uri="{BB962C8B-B14F-4D97-AF65-F5344CB8AC3E}">
        <p14:creationId xmlns:p14="http://schemas.microsoft.com/office/powerpoint/2010/main" val="12364443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9395D257-C5AA-4DDF-9C9B-97A2CFB6B357}" type="slidenum">
              <a:rPr lang="en-US"/>
              <a:pPr/>
              <a:t>23</a:t>
            </a:fld>
            <a:endParaRPr lang="en-US"/>
          </a:p>
        </p:txBody>
      </p:sp>
      <p:sp>
        <p:nvSpPr>
          <p:cNvPr id="242690" name="Rectangle 2"/>
          <p:cNvSpPr>
            <a:spLocks noGrp="1" noChangeArrowheads="1"/>
          </p:cNvSpPr>
          <p:nvPr>
            <p:ph type="title"/>
          </p:nvPr>
        </p:nvSpPr>
        <p:spPr/>
        <p:txBody>
          <a:bodyPr/>
          <a:lstStyle/>
          <a:p>
            <a:r>
              <a:rPr lang="en-US" dirty="0"/>
              <a:t>Collection - </a:t>
            </a:r>
            <a:r>
              <a:rPr lang="en-US" b="0" i="1" dirty="0"/>
              <a:t>Elicitation – </a:t>
            </a:r>
            <a:r>
              <a:rPr lang="en-US" sz="2800" i="1" dirty="0"/>
              <a:t>Direct </a:t>
            </a:r>
            <a:r>
              <a:rPr lang="en-US" sz="2800" i="1" dirty="0" smtClean="0"/>
              <a:t>– Interviews </a:t>
            </a:r>
            <a:r>
              <a:rPr lang="en-US" sz="1600" dirty="0">
                <a:solidFill>
                  <a:prstClr val="black"/>
                </a:solidFill>
              </a:rPr>
              <a:t>4</a:t>
            </a:r>
            <a:r>
              <a:rPr lang="en-US" sz="1600" dirty="0" smtClean="0">
                <a:solidFill>
                  <a:prstClr val="black"/>
                </a:solidFill>
              </a:rPr>
              <a:t> </a:t>
            </a:r>
            <a:r>
              <a:rPr lang="en-US" sz="1600" dirty="0">
                <a:solidFill>
                  <a:prstClr val="black"/>
                </a:solidFill>
              </a:rPr>
              <a:t>of </a:t>
            </a:r>
            <a:r>
              <a:rPr lang="en-US" sz="1600" dirty="0" smtClean="0">
                <a:solidFill>
                  <a:prstClr val="black"/>
                </a:solidFill>
              </a:rPr>
              <a:t>15</a:t>
            </a:r>
            <a:endParaRPr lang="en-US" sz="2800" i="1" dirty="0"/>
          </a:p>
        </p:txBody>
      </p:sp>
      <p:sp>
        <p:nvSpPr>
          <p:cNvPr id="242691" name="Rectangle 3"/>
          <p:cNvSpPr>
            <a:spLocks noGrp="1" noChangeArrowheads="1"/>
          </p:cNvSpPr>
          <p:nvPr>
            <p:ph type="body" idx="1"/>
          </p:nvPr>
        </p:nvSpPr>
        <p:spPr/>
        <p:txBody>
          <a:bodyPr/>
          <a:lstStyle/>
          <a:p>
            <a:r>
              <a:rPr lang="en-US" b="1"/>
              <a:t>Interviews</a:t>
            </a:r>
          </a:p>
          <a:p>
            <a:pPr lvl="1"/>
            <a:r>
              <a:rPr lang="en-US" b="1"/>
              <a:t>Unstructured Interviews/Open-Ended Questions: </a:t>
            </a:r>
            <a:r>
              <a:rPr lang="en-US"/>
              <a:t>Early in the design process interviews are generally loosely structured.</a:t>
            </a:r>
          </a:p>
          <a:p>
            <a:pPr lvl="1"/>
            <a:r>
              <a:rPr lang="en-US" b="1"/>
              <a:t>Structured Interviews/Closed-Ended Questions: </a:t>
            </a:r>
            <a:r>
              <a:rPr lang="en-US"/>
              <a:t>As the design process proceeds, interviews can become more structured and focused on specific details and areas of the design.</a:t>
            </a:r>
          </a:p>
        </p:txBody>
      </p:sp>
    </p:spTree>
    <p:extLst>
      <p:ext uri="{BB962C8B-B14F-4D97-AF65-F5344CB8AC3E}">
        <p14:creationId xmlns:p14="http://schemas.microsoft.com/office/powerpoint/2010/main" val="21394206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dirty="0"/>
              <a:t>1-</a:t>
            </a:r>
            <a:fld id="{AA89E6E7-540D-423C-B132-A441B2930A57}" type="slidenum">
              <a:rPr lang="en-US"/>
              <a:pPr/>
              <a:t>24</a:t>
            </a:fld>
            <a:endParaRPr lang="en-US" dirty="0"/>
          </a:p>
        </p:txBody>
      </p:sp>
      <p:sp>
        <p:nvSpPr>
          <p:cNvPr id="243714" name="Rectangle 2"/>
          <p:cNvSpPr>
            <a:spLocks noGrp="1" noChangeArrowheads="1"/>
          </p:cNvSpPr>
          <p:nvPr>
            <p:ph type="title"/>
          </p:nvPr>
        </p:nvSpPr>
        <p:spPr/>
        <p:txBody>
          <a:bodyPr/>
          <a:lstStyle/>
          <a:p>
            <a:r>
              <a:rPr lang="en-US" dirty="0"/>
              <a:t>Collection - </a:t>
            </a:r>
            <a:r>
              <a:rPr lang="en-US" b="0" i="1" dirty="0"/>
              <a:t>Elicitation – </a:t>
            </a:r>
            <a:r>
              <a:rPr lang="en-US" sz="2800" i="1" dirty="0"/>
              <a:t>Direct </a:t>
            </a:r>
            <a:r>
              <a:rPr lang="en-US" sz="2800" i="1" dirty="0" smtClean="0"/>
              <a:t>– Interviews </a:t>
            </a:r>
            <a:r>
              <a:rPr lang="en-US" sz="1600" dirty="0">
                <a:solidFill>
                  <a:prstClr val="black"/>
                </a:solidFill>
              </a:rPr>
              <a:t>5</a:t>
            </a:r>
            <a:r>
              <a:rPr lang="en-US" sz="1600" dirty="0" smtClean="0">
                <a:solidFill>
                  <a:prstClr val="black"/>
                </a:solidFill>
              </a:rPr>
              <a:t> </a:t>
            </a:r>
            <a:r>
              <a:rPr lang="en-US" sz="1600" dirty="0">
                <a:solidFill>
                  <a:prstClr val="black"/>
                </a:solidFill>
              </a:rPr>
              <a:t>of </a:t>
            </a:r>
            <a:r>
              <a:rPr lang="en-US" sz="1600" dirty="0" smtClean="0">
                <a:solidFill>
                  <a:prstClr val="black"/>
                </a:solidFill>
              </a:rPr>
              <a:t>15</a:t>
            </a:r>
            <a:endParaRPr lang="en-US" sz="2800" i="1" dirty="0"/>
          </a:p>
        </p:txBody>
      </p:sp>
      <p:sp>
        <p:nvSpPr>
          <p:cNvPr id="243715" name="Rectangle 3"/>
          <p:cNvSpPr>
            <a:spLocks noGrp="1" noChangeArrowheads="1"/>
          </p:cNvSpPr>
          <p:nvPr>
            <p:ph type="body" idx="1"/>
          </p:nvPr>
        </p:nvSpPr>
        <p:spPr>
          <a:xfrm>
            <a:off x="1828800" y="1524000"/>
            <a:ext cx="8294688" cy="4572000"/>
          </a:xfrm>
        </p:spPr>
        <p:txBody>
          <a:bodyPr/>
          <a:lstStyle/>
          <a:p>
            <a:pPr>
              <a:lnSpc>
                <a:spcPct val="90000"/>
              </a:lnSpc>
            </a:pPr>
            <a:r>
              <a:rPr lang="en-US" b="1" dirty="0"/>
              <a:t>Interviews</a:t>
            </a:r>
          </a:p>
          <a:p>
            <a:pPr lvl="1">
              <a:lnSpc>
                <a:spcPct val="90000"/>
              </a:lnSpc>
            </a:pPr>
            <a:r>
              <a:rPr lang="en-US" b="1" dirty="0"/>
              <a:t>Predefined Scenarios: </a:t>
            </a:r>
            <a:r>
              <a:rPr lang="en-US" dirty="0"/>
              <a:t>The interviewer can use predefined scenarios to stimulate conversation and gain insight</a:t>
            </a:r>
          </a:p>
          <a:p>
            <a:pPr lvl="1">
              <a:lnSpc>
                <a:spcPct val="90000"/>
              </a:lnSpc>
            </a:pPr>
            <a:r>
              <a:rPr lang="en-US" b="1" dirty="0"/>
              <a:t>Focus of Interview: </a:t>
            </a:r>
            <a:r>
              <a:rPr lang="en-US" dirty="0"/>
              <a:t>It is important that the purpose of the interview is clearly defined</a:t>
            </a:r>
          </a:p>
          <a:p>
            <a:pPr lvl="1">
              <a:lnSpc>
                <a:spcPct val="90000"/>
              </a:lnSpc>
            </a:pPr>
            <a:r>
              <a:rPr lang="en-US" b="1" dirty="0"/>
              <a:t>Wrap-Up: </a:t>
            </a:r>
            <a:r>
              <a:rPr lang="en-US" dirty="0"/>
              <a:t>It is important to share your thoughts about the results of the </a:t>
            </a:r>
            <a:r>
              <a:rPr lang="en-US" dirty="0" smtClean="0"/>
              <a:t>interview, what will happen next and the timeframe</a:t>
            </a:r>
            <a:endParaRPr lang="en-US" dirty="0"/>
          </a:p>
          <a:p>
            <a:pPr lvl="1">
              <a:lnSpc>
                <a:spcPct val="90000"/>
              </a:lnSpc>
            </a:pPr>
            <a:r>
              <a:rPr lang="en-US" dirty="0" smtClean="0"/>
              <a:t>Try to keep the interview under an hour</a:t>
            </a:r>
          </a:p>
          <a:p>
            <a:pPr lvl="1">
              <a:lnSpc>
                <a:spcPct val="90000"/>
              </a:lnSpc>
            </a:pPr>
            <a:r>
              <a:rPr lang="en-US" dirty="0" smtClean="0"/>
              <a:t>Avoid leading questions that bias the result</a:t>
            </a:r>
            <a:endParaRPr lang="en-US" dirty="0"/>
          </a:p>
        </p:txBody>
      </p:sp>
    </p:spTree>
    <p:extLst>
      <p:ext uri="{BB962C8B-B14F-4D97-AF65-F5344CB8AC3E}">
        <p14:creationId xmlns:p14="http://schemas.microsoft.com/office/powerpoint/2010/main" val="8904066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5D35EA72-9129-4860-B959-6B77246A613F}" type="slidenum">
              <a:rPr lang="en-US"/>
              <a:pPr/>
              <a:t>25</a:t>
            </a:fld>
            <a:endParaRPr lang="en-US"/>
          </a:p>
        </p:txBody>
      </p:sp>
      <p:sp>
        <p:nvSpPr>
          <p:cNvPr id="218114" name="Rectangle 2"/>
          <p:cNvSpPr>
            <a:spLocks noGrp="1" noChangeArrowheads="1"/>
          </p:cNvSpPr>
          <p:nvPr>
            <p:ph type="title"/>
          </p:nvPr>
        </p:nvSpPr>
        <p:spPr/>
        <p:txBody>
          <a:bodyPr/>
          <a:lstStyle/>
          <a:p>
            <a:r>
              <a:rPr lang="en-US" dirty="0"/>
              <a:t>Collection </a:t>
            </a:r>
            <a:r>
              <a:rPr lang="en-US" sz="2800" dirty="0"/>
              <a:t>- </a:t>
            </a:r>
            <a:r>
              <a:rPr lang="en-US" b="0" i="1" dirty="0"/>
              <a:t>Elicitation</a:t>
            </a:r>
            <a:r>
              <a:rPr lang="en-US" sz="2800" i="1" dirty="0"/>
              <a:t> – Direct – Focus </a:t>
            </a:r>
            <a:r>
              <a:rPr lang="en-US" sz="2800" i="1" dirty="0" smtClean="0"/>
              <a:t>Groups </a:t>
            </a:r>
            <a:r>
              <a:rPr lang="en-US" sz="1600" dirty="0" smtClean="0">
                <a:solidFill>
                  <a:prstClr val="black"/>
                </a:solidFill>
              </a:rPr>
              <a:t>6 of 15</a:t>
            </a:r>
            <a:endParaRPr lang="en-US" sz="2800" i="1" dirty="0"/>
          </a:p>
        </p:txBody>
      </p:sp>
      <p:sp>
        <p:nvSpPr>
          <p:cNvPr id="218115" name="Rectangle 3"/>
          <p:cNvSpPr>
            <a:spLocks noGrp="1" noChangeArrowheads="1"/>
          </p:cNvSpPr>
          <p:nvPr>
            <p:ph type="body" idx="1"/>
          </p:nvPr>
        </p:nvSpPr>
        <p:spPr/>
        <p:txBody>
          <a:bodyPr/>
          <a:lstStyle/>
          <a:p>
            <a:r>
              <a:rPr lang="en-US" b="1" dirty="0"/>
              <a:t>Focus Groups</a:t>
            </a:r>
          </a:p>
          <a:p>
            <a:pPr lvl="1"/>
            <a:r>
              <a:rPr lang="en-US" dirty="0"/>
              <a:t>Require a moderator/facilitator to keep discussion on track</a:t>
            </a:r>
          </a:p>
          <a:p>
            <a:pPr lvl="1"/>
            <a:r>
              <a:rPr lang="en-US" dirty="0"/>
              <a:t>Maintain spontaneity</a:t>
            </a:r>
          </a:p>
          <a:p>
            <a:pPr lvl="1"/>
            <a:r>
              <a:rPr lang="en-US" dirty="0"/>
              <a:t>Have clearly defined outcomes</a:t>
            </a:r>
          </a:p>
          <a:p>
            <a:pPr lvl="1"/>
            <a:r>
              <a:rPr lang="en-US" dirty="0"/>
              <a:t>Provide participants with a context for the </a:t>
            </a:r>
            <a:r>
              <a:rPr lang="en-US" dirty="0" smtClean="0"/>
              <a:t>project</a:t>
            </a:r>
          </a:p>
          <a:p>
            <a:pPr lvl="1"/>
            <a:r>
              <a:rPr lang="en-US" dirty="0" smtClean="0"/>
              <a:t>Work best if the participants have a ‘peer’ relationship</a:t>
            </a:r>
          </a:p>
          <a:p>
            <a:pPr lvl="2"/>
            <a:r>
              <a:rPr lang="en-US" dirty="0"/>
              <a:t>I</a:t>
            </a:r>
            <a:r>
              <a:rPr lang="en-US" dirty="0" smtClean="0"/>
              <a:t>f line workers won’t speak freely in front of line supervisors, then put them in two separate focus groups</a:t>
            </a:r>
            <a:endParaRPr lang="en-US" dirty="0"/>
          </a:p>
          <a:p>
            <a:pPr lvl="1"/>
            <a:endParaRPr lang="en-US" dirty="0"/>
          </a:p>
        </p:txBody>
      </p:sp>
    </p:spTree>
    <p:extLst>
      <p:ext uri="{BB962C8B-B14F-4D97-AF65-F5344CB8AC3E}">
        <p14:creationId xmlns:p14="http://schemas.microsoft.com/office/powerpoint/2010/main" val="15821357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234B67CF-461C-42B8-A8F6-B6F0E1CE38EC}" type="slidenum">
              <a:rPr lang="en-US"/>
              <a:pPr/>
              <a:t>26</a:t>
            </a:fld>
            <a:endParaRPr lang="en-US"/>
          </a:p>
        </p:txBody>
      </p:sp>
      <p:sp>
        <p:nvSpPr>
          <p:cNvPr id="245762" name="Rectangle 2"/>
          <p:cNvSpPr>
            <a:spLocks noGrp="1" noChangeArrowheads="1"/>
          </p:cNvSpPr>
          <p:nvPr>
            <p:ph type="title"/>
          </p:nvPr>
        </p:nvSpPr>
        <p:spPr/>
        <p:txBody>
          <a:bodyPr/>
          <a:lstStyle/>
          <a:p>
            <a:r>
              <a:rPr lang="en-US" dirty="0"/>
              <a:t>Collection </a:t>
            </a:r>
            <a:r>
              <a:rPr lang="en-US" sz="2800" dirty="0"/>
              <a:t>- </a:t>
            </a:r>
            <a:r>
              <a:rPr lang="en-US" b="0" i="1" dirty="0"/>
              <a:t>Elicitation</a:t>
            </a:r>
            <a:r>
              <a:rPr lang="en-US" sz="2800" i="1" dirty="0"/>
              <a:t> – Direct – Focus </a:t>
            </a:r>
            <a:r>
              <a:rPr lang="en-US" sz="2800" i="1" dirty="0" smtClean="0"/>
              <a:t>Groups </a:t>
            </a:r>
            <a:r>
              <a:rPr lang="en-US" sz="1600" dirty="0" smtClean="0">
                <a:solidFill>
                  <a:prstClr val="black"/>
                </a:solidFill>
              </a:rPr>
              <a:t>7 </a:t>
            </a:r>
            <a:r>
              <a:rPr lang="en-US" sz="1600" dirty="0">
                <a:solidFill>
                  <a:prstClr val="black"/>
                </a:solidFill>
              </a:rPr>
              <a:t>of </a:t>
            </a:r>
            <a:r>
              <a:rPr lang="en-US" sz="1600" dirty="0" smtClean="0">
                <a:solidFill>
                  <a:prstClr val="black"/>
                </a:solidFill>
              </a:rPr>
              <a:t>15</a:t>
            </a:r>
            <a:endParaRPr lang="en-US" sz="2800" i="1" dirty="0"/>
          </a:p>
        </p:txBody>
      </p:sp>
      <p:sp>
        <p:nvSpPr>
          <p:cNvPr id="245763" name="Rectangle 3"/>
          <p:cNvSpPr>
            <a:spLocks noGrp="1" noChangeArrowheads="1"/>
          </p:cNvSpPr>
          <p:nvPr>
            <p:ph type="body" idx="1"/>
          </p:nvPr>
        </p:nvSpPr>
        <p:spPr/>
        <p:txBody>
          <a:bodyPr>
            <a:normAutofit fontScale="92500" lnSpcReduction="10000"/>
          </a:bodyPr>
          <a:lstStyle/>
          <a:p>
            <a:pPr>
              <a:lnSpc>
                <a:spcPct val="90000"/>
              </a:lnSpc>
            </a:pPr>
            <a:r>
              <a:rPr lang="en-US" dirty="0"/>
              <a:t>The advantages of focus groups:</a:t>
            </a:r>
          </a:p>
          <a:p>
            <a:pPr lvl="1">
              <a:lnSpc>
                <a:spcPct val="90000"/>
              </a:lnSpc>
            </a:pPr>
            <a:r>
              <a:rPr lang="en-US" dirty="0"/>
              <a:t>They are relatively inexpensive and easy to set up.</a:t>
            </a:r>
          </a:p>
          <a:p>
            <a:pPr lvl="1">
              <a:lnSpc>
                <a:spcPct val="90000"/>
              </a:lnSpc>
            </a:pPr>
            <a:r>
              <a:rPr lang="en-US" dirty="0"/>
              <a:t>They can be used early in the design process to help to identify and prioritize features.</a:t>
            </a:r>
          </a:p>
          <a:p>
            <a:pPr lvl="1">
              <a:lnSpc>
                <a:spcPct val="90000"/>
              </a:lnSpc>
            </a:pPr>
            <a:r>
              <a:rPr lang="en-US" dirty="0"/>
              <a:t>They help you to gain insight into people’s attitudes and motivations.</a:t>
            </a:r>
          </a:p>
          <a:p>
            <a:pPr lvl="1">
              <a:lnSpc>
                <a:spcPct val="90000"/>
              </a:lnSpc>
            </a:pPr>
            <a:r>
              <a:rPr lang="en-US" dirty="0"/>
              <a:t>They make it clear an opinion is an ‘outlier’</a:t>
            </a:r>
          </a:p>
          <a:p>
            <a:pPr lvl="1">
              <a:lnSpc>
                <a:spcPct val="90000"/>
              </a:lnSpc>
            </a:pPr>
            <a:r>
              <a:rPr lang="en-NZ" dirty="0"/>
              <a:t>Can help sell a new solution</a:t>
            </a:r>
            <a:endParaRPr lang="en-US" dirty="0"/>
          </a:p>
          <a:p>
            <a:pPr>
              <a:lnSpc>
                <a:spcPct val="90000"/>
              </a:lnSpc>
            </a:pPr>
            <a:r>
              <a:rPr lang="en-US" dirty="0"/>
              <a:t>The disadvantages of focus groups:</a:t>
            </a:r>
          </a:p>
          <a:p>
            <a:pPr lvl="1">
              <a:lnSpc>
                <a:spcPct val="90000"/>
              </a:lnSpc>
            </a:pPr>
            <a:r>
              <a:rPr lang="en-US" dirty="0"/>
              <a:t>They only represent the views of one particular group.</a:t>
            </a:r>
          </a:p>
          <a:p>
            <a:pPr lvl="1">
              <a:lnSpc>
                <a:spcPct val="90000"/>
              </a:lnSpc>
            </a:pPr>
            <a:r>
              <a:rPr lang="en-NZ" dirty="0"/>
              <a:t>A strong voice can capture the group</a:t>
            </a:r>
            <a:endParaRPr lang="en-US" dirty="0"/>
          </a:p>
          <a:p>
            <a:pPr lvl="1">
              <a:lnSpc>
                <a:spcPct val="90000"/>
              </a:lnSpc>
            </a:pPr>
            <a:r>
              <a:rPr lang="en-US" dirty="0"/>
              <a:t>They are not statistically significant.</a:t>
            </a:r>
          </a:p>
          <a:p>
            <a:pPr lvl="1">
              <a:lnSpc>
                <a:spcPct val="90000"/>
              </a:lnSpc>
            </a:pPr>
            <a:r>
              <a:rPr lang="en-US" dirty="0"/>
              <a:t>They do not provide information about usability.</a:t>
            </a:r>
          </a:p>
        </p:txBody>
      </p:sp>
    </p:spTree>
    <p:extLst>
      <p:ext uri="{BB962C8B-B14F-4D97-AF65-F5344CB8AC3E}">
        <p14:creationId xmlns:p14="http://schemas.microsoft.com/office/powerpoint/2010/main" val="16414913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E0051901-271B-415A-8A07-125558C92ABB}" type="slidenum">
              <a:rPr lang="en-US"/>
              <a:pPr/>
              <a:t>27</a:t>
            </a:fld>
            <a:endParaRPr lang="en-US"/>
          </a:p>
        </p:txBody>
      </p:sp>
      <p:sp>
        <p:nvSpPr>
          <p:cNvPr id="244738" name="Rectangle 2"/>
          <p:cNvSpPr>
            <a:spLocks noGrp="1" noChangeArrowheads="1"/>
          </p:cNvSpPr>
          <p:nvPr>
            <p:ph type="title"/>
          </p:nvPr>
        </p:nvSpPr>
        <p:spPr/>
        <p:txBody>
          <a:bodyPr/>
          <a:lstStyle/>
          <a:p>
            <a:r>
              <a:rPr lang="en-US" dirty="0"/>
              <a:t>Collection </a:t>
            </a:r>
            <a:r>
              <a:rPr lang="en-US" sz="2800" dirty="0"/>
              <a:t>- </a:t>
            </a:r>
            <a:r>
              <a:rPr lang="en-US" b="0" i="1" dirty="0"/>
              <a:t>Elicitation – </a:t>
            </a:r>
            <a:r>
              <a:rPr lang="en-US" sz="2800" i="1" dirty="0" smtClean="0"/>
              <a:t>Indirect </a:t>
            </a:r>
            <a:r>
              <a:rPr lang="en-US" sz="1600" dirty="0" smtClean="0">
                <a:solidFill>
                  <a:prstClr val="black"/>
                </a:solidFill>
              </a:rPr>
              <a:t>8</a:t>
            </a:r>
            <a:r>
              <a:rPr lang="en-US" sz="1600" dirty="0" smtClean="0">
                <a:solidFill>
                  <a:prstClr val="black"/>
                </a:solidFill>
              </a:rPr>
              <a:t> </a:t>
            </a:r>
            <a:r>
              <a:rPr lang="en-US" sz="1600" dirty="0">
                <a:solidFill>
                  <a:prstClr val="black"/>
                </a:solidFill>
              </a:rPr>
              <a:t>of </a:t>
            </a:r>
            <a:r>
              <a:rPr lang="en-US" sz="1600" dirty="0" smtClean="0">
                <a:solidFill>
                  <a:prstClr val="black"/>
                </a:solidFill>
              </a:rPr>
              <a:t>15</a:t>
            </a:r>
            <a:endParaRPr lang="en-US" sz="2800" i="1" dirty="0"/>
          </a:p>
        </p:txBody>
      </p:sp>
      <p:sp>
        <p:nvSpPr>
          <p:cNvPr id="244739" name="Rectangle 3"/>
          <p:cNvSpPr>
            <a:spLocks noGrp="1" noChangeArrowheads="1"/>
          </p:cNvSpPr>
          <p:nvPr>
            <p:ph type="body" idx="1"/>
          </p:nvPr>
        </p:nvSpPr>
        <p:spPr/>
        <p:txBody>
          <a:bodyPr>
            <a:normAutofit lnSpcReduction="10000"/>
          </a:bodyPr>
          <a:lstStyle/>
          <a:p>
            <a:r>
              <a:rPr lang="en-US" b="1" dirty="0"/>
              <a:t>Corporate Documentation—</a:t>
            </a:r>
            <a:r>
              <a:rPr lang="en-US" dirty="0"/>
              <a:t>Information can be collected indirectly through corporate documents that reference policies and procedures.</a:t>
            </a:r>
          </a:p>
          <a:p>
            <a:r>
              <a:rPr lang="en-US" b="1" dirty="0"/>
              <a:t>Logs and Notes—</a:t>
            </a:r>
            <a:r>
              <a:rPr lang="en-US" dirty="0"/>
              <a:t>Indirect methods can also include user participation; </a:t>
            </a:r>
          </a:p>
          <a:p>
            <a:pPr lvl="1"/>
            <a:r>
              <a:rPr lang="en-US" dirty="0"/>
              <a:t>Ask people to keep a log of specific activities</a:t>
            </a:r>
          </a:p>
          <a:p>
            <a:pPr lvl="1"/>
            <a:r>
              <a:rPr lang="en-US" dirty="0"/>
              <a:t>Collect (or photograph) the notes people make to remind them of procedures and policies</a:t>
            </a:r>
          </a:p>
          <a:p>
            <a:pPr lvl="2"/>
            <a:r>
              <a:rPr lang="en-US" dirty="0"/>
              <a:t>sticky notes tacked onto a computer</a:t>
            </a:r>
          </a:p>
          <a:p>
            <a:pPr lvl="2"/>
            <a:r>
              <a:rPr lang="en-US" dirty="0"/>
              <a:t>reminders stuck on a </a:t>
            </a:r>
            <a:r>
              <a:rPr lang="en-US" dirty="0" smtClean="0"/>
              <a:t>corkboard</a:t>
            </a:r>
          </a:p>
          <a:p>
            <a:pPr lvl="1"/>
            <a:r>
              <a:rPr lang="en-NZ" dirty="0" smtClean="0"/>
              <a:t>Examining electronic logs </a:t>
            </a:r>
          </a:p>
          <a:p>
            <a:r>
              <a:rPr lang="en-NZ" b="1" dirty="0" smtClean="0"/>
              <a:t>Questionnaires</a:t>
            </a:r>
            <a:endParaRPr lang="en-US" b="1" dirty="0"/>
          </a:p>
        </p:txBody>
      </p:sp>
    </p:spTree>
    <p:extLst>
      <p:ext uri="{BB962C8B-B14F-4D97-AF65-F5344CB8AC3E}">
        <p14:creationId xmlns:p14="http://schemas.microsoft.com/office/powerpoint/2010/main" val="28248005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BD0DDD7C-4FF5-46D9-B49B-231B2965BFC6}" type="slidenum">
              <a:rPr lang="en-US"/>
              <a:pPr/>
              <a:t>28</a:t>
            </a:fld>
            <a:endParaRPr lang="en-US"/>
          </a:p>
        </p:txBody>
      </p:sp>
      <p:sp>
        <p:nvSpPr>
          <p:cNvPr id="247810" name="Rectangle 2"/>
          <p:cNvSpPr>
            <a:spLocks noGrp="1" noChangeArrowheads="1"/>
          </p:cNvSpPr>
          <p:nvPr>
            <p:ph type="title"/>
          </p:nvPr>
        </p:nvSpPr>
        <p:spPr/>
        <p:txBody>
          <a:bodyPr/>
          <a:lstStyle/>
          <a:p>
            <a:r>
              <a:rPr lang="en-US" dirty="0"/>
              <a:t>Collection </a:t>
            </a:r>
            <a:r>
              <a:rPr lang="en-US" sz="2800" dirty="0"/>
              <a:t>- </a:t>
            </a:r>
            <a:r>
              <a:rPr lang="en-US" b="0" i="1" dirty="0"/>
              <a:t>Elicitation – </a:t>
            </a:r>
            <a:r>
              <a:rPr lang="en-US" sz="2800" i="1" dirty="0"/>
              <a:t>Indirect </a:t>
            </a:r>
            <a:r>
              <a:rPr lang="en-US" sz="2800" i="1" dirty="0" smtClean="0"/>
              <a:t>– Questionnaires </a:t>
            </a:r>
            <a:r>
              <a:rPr lang="en-US" sz="1600" dirty="0" smtClean="0">
                <a:solidFill>
                  <a:prstClr val="black"/>
                </a:solidFill>
              </a:rPr>
              <a:t>9 </a:t>
            </a:r>
            <a:r>
              <a:rPr lang="en-US" sz="1600" dirty="0">
                <a:solidFill>
                  <a:prstClr val="black"/>
                </a:solidFill>
              </a:rPr>
              <a:t>of </a:t>
            </a:r>
            <a:r>
              <a:rPr lang="en-US" sz="1600" dirty="0" smtClean="0">
                <a:solidFill>
                  <a:prstClr val="black"/>
                </a:solidFill>
              </a:rPr>
              <a:t>15</a:t>
            </a:r>
            <a:endParaRPr lang="en-US" sz="2800" i="1" dirty="0"/>
          </a:p>
        </p:txBody>
      </p:sp>
      <p:sp>
        <p:nvSpPr>
          <p:cNvPr id="247811" name="Rectangle 3"/>
          <p:cNvSpPr>
            <a:spLocks noGrp="1" noChangeArrowheads="1"/>
          </p:cNvSpPr>
          <p:nvPr>
            <p:ph type="body" idx="1"/>
          </p:nvPr>
        </p:nvSpPr>
        <p:spPr/>
        <p:txBody>
          <a:bodyPr/>
          <a:lstStyle/>
          <a:p>
            <a:r>
              <a:rPr lang="en-US"/>
              <a:t>Questionnaires are familiar</a:t>
            </a:r>
          </a:p>
          <a:p>
            <a:r>
              <a:rPr lang="en-US"/>
              <a:t>Questionnaires can contain open and closed questions</a:t>
            </a:r>
          </a:p>
          <a:p>
            <a:r>
              <a:rPr lang="en-US"/>
              <a:t>Questionnaires can include the following:</a:t>
            </a:r>
          </a:p>
          <a:p>
            <a:pPr lvl="1"/>
            <a:r>
              <a:rPr lang="en-US"/>
              <a:t>Mutually exclusive choices (radio buttons)</a:t>
            </a:r>
          </a:p>
          <a:p>
            <a:pPr lvl="1"/>
            <a:r>
              <a:rPr lang="en-US"/>
              <a:t>Non–mutually exclusive choices (checkboxes)</a:t>
            </a:r>
          </a:p>
          <a:p>
            <a:pPr lvl="1"/>
            <a:r>
              <a:rPr lang="en-US"/>
              <a:t>Ranges (overlapping, open-ended)</a:t>
            </a:r>
          </a:p>
          <a:p>
            <a:pPr lvl="1"/>
            <a:r>
              <a:rPr lang="en-US"/>
              <a:t>Scales (Likert scales, semantic differential scales)</a:t>
            </a:r>
          </a:p>
          <a:p>
            <a:pPr lvl="1"/>
            <a:r>
              <a:rPr lang="en-US"/>
              <a:t>Short-answer fill-ins</a:t>
            </a:r>
          </a:p>
          <a:p>
            <a:pPr lvl="1"/>
            <a:r>
              <a:rPr lang="en-US"/>
              <a:t>Comments</a:t>
            </a:r>
          </a:p>
        </p:txBody>
      </p:sp>
    </p:spTree>
    <p:extLst>
      <p:ext uri="{BB962C8B-B14F-4D97-AF65-F5344CB8AC3E}">
        <p14:creationId xmlns:p14="http://schemas.microsoft.com/office/powerpoint/2010/main" val="22570485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661DE6F6-10BD-4258-BB90-8385DB6A2DC7}" type="slidenum">
              <a:rPr lang="en-US"/>
              <a:pPr/>
              <a:t>29</a:t>
            </a:fld>
            <a:endParaRPr lang="en-US"/>
          </a:p>
        </p:txBody>
      </p:sp>
      <p:sp>
        <p:nvSpPr>
          <p:cNvPr id="248834" name="Rectangle 2"/>
          <p:cNvSpPr>
            <a:spLocks noGrp="1" noChangeArrowheads="1"/>
          </p:cNvSpPr>
          <p:nvPr>
            <p:ph type="title"/>
          </p:nvPr>
        </p:nvSpPr>
        <p:spPr/>
        <p:txBody>
          <a:bodyPr/>
          <a:lstStyle/>
          <a:p>
            <a:r>
              <a:rPr lang="en-US" dirty="0"/>
              <a:t>Collection </a:t>
            </a:r>
            <a:r>
              <a:rPr lang="en-US" sz="2800" dirty="0"/>
              <a:t>- </a:t>
            </a:r>
            <a:r>
              <a:rPr lang="en-US" b="0" i="1" dirty="0"/>
              <a:t>Elicitation – </a:t>
            </a:r>
            <a:r>
              <a:rPr lang="en-US" sz="2800" i="1" dirty="0"/>
              <a:t>Indirect </a:t>
            </a:r>
            <a:r>
              <a:rPr lang="en-US" sz="2800" i="1" dirty="0" smtClean="0"/>
              <a:t>– Questionnaires </a:t>
            </a:r>
            <a:r>
              <a:rPr lang="en-US" sz="1600" dirty="0" smtClean="0">
                <a:solidFill>
                  <a:prstClr val="black"/>
                </a:solidFill>
              </a:rPr>
              <a:t>10 </a:t>
            </a:r>
            <a:r>
              <a:rPr lang="en-US" sz="1600" dirty="0">
                <a:solidFill>
                  <a:prstClr val="black"/>
                </a:solidFill>
              </a:rPr>
              <a:t>of </a:t>
            </a:r>
            <a:r>
              <a:rPr lang="en-US" sz="1600" dirty="0" smtClean="0">
                <a:solidFill>
                  <a:prstClr val="black"/>
                </a:solidFill>
              </a:rPr>
              <a:t>15</a:t>
            </a:r>
            <a:endParaRPr lang="en-US" sz="2800" i="1" dirty="0"/>
          </a:p>
        </p:txBody>
      </p:sp>
      <p:sp>
        <p:nvSpPr>
          <p:cNvPr id="248835" name="Rectangle 3"/>
          <p:cNvSpPr>
            <a:spLocks noGrp="1" noChangeArrowheads="1"/>
          </p:cNvSpPr>
          <p:nvPr>
            <p:ph type="body" idx="1"/>
          </p:nvPr>
        </p:nvSpPr>
        <p:spPr>
          <a:xfrm>
            <a:off x="1828800" y="1600200"/>
            <a:ext cx="8294688" cy="4953000"/>
          </a:xfrm>
        </p:spPr>
        <p:txBody>
          <a:bodyPr>
            <a:normAutofit lnSpcReduction="10000"/>
          </a:bodyPr>
          <a:lstStyle/>
          <a:p>
            <a:pPr>
              <a:lnSpc>
                <a:spcPct val="80000"/>
              </a:lnSpc>
            </a:pPr>
            <a:endParaRPr lang="en-US" sz="1800"/>
          </a:p>
          <a:p>
            <a:pPr>
              <a:lnSpc>
                <a:spcPct val="80000"/>
              </a:lnSpc>
            </a:pPr>
            <a:endParaRPr lang="en-US" sz="1800"/>
          </a:p>
          <a:p>
            <a:pPr>
              <a:lnSpc>
                <a:spcPct val="80000"/>
              </a:lnSpc>
            </a:pPr>
            <a:endParaRPr lang="en-US" sz="1800"/>
          </a:p>
          <a:p>
            <a:pPr>
              <a:lnSpc>
                <a:spcPct val="80000"/>
              </a:lnSpc>
            </a:pPr>
            <a:r>
              <a:rPr lang="en-US" sz="2400"/>
              <a:t>The following are guidelines for defining scales:</a:t>
            </a:r>
          </a:p>
          <a:p>
            <a:pPr lvl="1">
              <a:lnSpc>
                <a:spcPct val="80000"/>
              </a:lnSpc>
            </a:pPr>
            <a:r>
              <a:rPr lang="en-US"/>
              <a:t>Identify the scale and the significance of the units </a:t>
            </a:r>
          </a:p>
          <a:p>
            <a:pPr lvl="1">
              <a:lnSpc>
                <a:spcPct val="80000"/>
              </a:lnSpc>
            </a:pPr>
            <a:r>
              <a:rPr lang="en-US"/>
              <a:t>Use the most intuitive order </a:t>
            </a:r>
          </a:p>
          <a:p>
            <a:pPr lvl="1">
              <a:lnSpc>
                <a:spcPct val="80000"/>
              </a:lnSpc>
            </a:pPr>
            <a:r>
              <a:rPr lang="en-US"/>
              <a:t>You can use positive or negative scales or a combination of the two</a:t>
            </a:r>
          </a:p>
          <a:p>
            <a:pPr lvl="1">
              <a:lnSpc>
                <a:spcPct val="80000"/>
              </a:lnSpc>
            </a:pPr>
            <a:r>
              <a:rPr lang="en-US"/>
              <a:t>Use odd numbers when you want to allow neutral responses.</a:t>
            </a:r>
          </a:p>
          <a:p>
            <a:pPr lvl="1">
              <a:lnSpc>
                <a:spcPct val="80000"/>
              </a:lnSpc>
            </a:pPr>
            <a:r>
              <a:rPr lang="en-US"/>
              <a:t>Use even numbers when you want to force a choice of positive or negative.</a:t>
            </a:r>
          </a:p>
          <a:p>
            <a:pPr lvl="1">
              <a:lnSpc>
                <a:spcPct val="80000"/>
              </a:lnSpc>
            </a:pPr>
            <a:r>
              <a:rPr lang="en-US"/>
              <a:t>Provide a not applicable (NA) response when appropriate.</a:t>
            </a:r>
          </a:p>
          <a:p>
            <a:pPr lvl="1">
              <a:lnSpc>
                <a:spcPct val="80000"/>
              </a:lnSpc>
            </a:pPr>
            <a:r>
              <a:rPr lang="en-US"/>
              <a:t>Do not use too many degrees within the scale; seven is considered a general limit.</a:t>
            </a:r>
          </a:p>
        </p:txBody>
      </p:sp>
      <p:pic>
        <p:nvPicPr>
          <p:cNvPr id="248836" name="Picture 4" descr="Figure4-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077707" y="1447800"/>
            <a:ext cx="5376863" cy="877888"/>
          </a:xfrm>
          <a:prstGeom prst="rect">
            <a:avLst/>
          </a:prstGeom>
          <a:noFill/>
        </p:spPr>
      </p:pic>
      <p:sp>
        <p:nvSpPr>
          <p:cNvPr id="248837" name="Text Box 5"/>
          <p:cNvSpPr txBox="1">
            <a:spLocks noChangeArrowheads="1"/>
          </p:cNvSpPr>
          <p:nvPr/>
        </p:nvSpPr>
        <p:spPr bwMode="auto">
          <a:xfrm>
            <a:off x="2253711" y="1367522"/>
            <a:ext cx="2242217" cy="646331"/>
          </a:xfrm>
          <a:prstGeom prst="rect">
            <a:avLst/>
          </a:prstGeom>
          <a:noFill/>
          <a:ln w="9525">
            <a:noFill/>
            <a:miter lim="800000"/>
            <a:headEnd/>
            <a:tailEnd/>
          </a:ln>
          <a:effectLst/>
        </p:spPr>
        <p:txBody>
          <a:bodyPr wrap="none">
            <a:spAutoFit/>
          </a:bodyPr>
          <a:lstStyle/>
          <a:p>
            <a:r>
              <a:rPr lang="en-US" dirty="0">
                <a:solidFill>
                  <a:srgbClr val="003300"/>
                </a:solidFill>
              </a:rPr>
              <a:t>Likert </a:t>
            </a:r>
            <a:r>
              <a:rPr lang="en-US" dirty="0" smtClean="0">
                <a:solidFill>
                  <a:srgbClr val="003300"/>
                </a:solidFill>
              </a:rPr>
              <a:t>scale questions.</a:t>
            </a:r>
            <a:endParaRPr lang="en-US" dirty="0">
              <a:solidFill>
                <a:srgbClr val="003300"/>
              </a:solidFill>
            </a:endParaRPr>
          </a:p>
          <a:p>
            <a:endParaRPr lang="en-US" dirty="0">
              <a:solidFill>
                <a:srgbClr val="003300"/>
              </a:solidFill>
            </a:endParaRPr>
          </a:p>
        </p:txBody>
      </p:sp>
    </p:spTree>
    <p:extLst>
      <p:ext uri="{BB962C8B-B14F-4D97-AF65-F5344CB8AC3E}">
        <p14:creationId xmlns:p14="http://schemas.microsoft.com/office/powerpoint/2010/main" val="3973133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1. When?	</a:t>
            </a:r>
            <a:endParaRPr lang="en-NZ" dirty="0"/>
          </a:p>
        </p:txBody>
      </p:sp>
      <p:sp>
        <p:nvSpPr>
          <p:cNvPr id="3" name="Content Placeholder 2"/>
          <p:cNvSpPr>
            <a:spLocks noGrp="1"/>
          </p:cNvSpPr>
          <p:nvPr>
            <p:ph idx="1"/>
          </p:nvPr>
        </p:nvSpPr>
        <p:spPr>
          <a:xfrm>
            <a:off x="1828800" y="1295400"/>
            <a:ext cx="8610600" cy="5181600"/>
          </a:xfrm>
        </p:spPr>
        <p:txBody>
          <a:bodyPr>
            <a:normAutofit/>
          </a:bodyPr>
          <a:lstStyle/>
          <a:p>
            <a:r>
              <a:rPr lang="en-NZ" dirty="0" smtClean="0"/>
              <a:t>At the beginning.  </a:t>
            </a:r>
          </a:p>
          <a:p>
            <a:pPr lvl="1"/>
            <a:r>
              <a:rPr lang="en-NZ" dirty="0" smtClean="0"/>
              <a:t>Of </a:t>
            </a:r>
            <a:r>
              <a:rPr lang="en-NZ" dirty="0"/>
              <a:t>the software development lifecycle  - regardless of life </a:t>
            </a:r>
            <a:r>
              <a:rPr lang="en-NZ" dirty="0" smtClean="0"/>
              <a:t>cycle</a:t>
            </a:r>
          </a:p>
          <a:p>
            <a:endParaRPr lang="en-NZ" dirty="0" smtClean="0"/>
          </a:p>
          <a:p>
            <a:endParaRPr lang="en-NZ" dirty="0"/>
          </a:p>
          <a:p>
            <a:endParaRPr lang="en-NZ" dirty="0" smtClean="0"/>
          </a:p>
          <a:p>
            <a:endParaRPr lang="en-NZ" dirty="0"/>
          </a:p>
          <a:p>
            <a:pPr lvl="1"/>
            <a:endParaRPr lang="en-NZ" dirty="0" smtClean="0"/>
          </a:p>
          <a:p>
            <a:pPr lvl="1"/>
            <a:endParaRPr lang="en-NZ" dirty="0" smtClean="0"/>
          </a:p>
          <a:p>
            <a:pPr lvl="1"/>
            <a:endParaRPr lang="en-NZ" dirty="0"/>
          </a:p>
          <a:p>
            <a:pPr lvl="1"/>
            <a:r>
              <a:rPr lang="en-NZ" dirty="0" smtClean="0"/>
              <a:t>When </a:t>
            </a:r>
            <a:r>
              <a:rPr lang="en-NZ" dirty="0" smtClean="0"/>
              <a:t>writing </a:t>
            </a:r>
            <a:r>
              <a:rPr lang="en-NZ" dirty="0"/>
              <a:t>new software</a:t>
            </a:r>
          </a:p>
          <a:p>
            <a:pPr lvl="1"/>
            <a:r>
              <a:rPr lang="en-NZ" dirty="0" smtClean="0"/>
              <a:t>Or when evaluating software products</a:t>
            </a:r>
            <a:endParaRPr lang="en-NZ" dirty="0"/>
          </a:p>
        </p:txBody>
      </p:sp>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smtClean="0"/>
              <a:t>1-</a:t>
            </a:r>
            <a:fld id="{F254314B-74FC-4B83-B9BB-CD791768CF6A}" type="slidenum">
              <a:rPr lang="en-US" smtClean="0"/>
              <a:pPr/>
              <a:t>3</a:t>
            </a:fld>
            <a:endParaRPr lang="en-US"/>
          </a:p>
        </p:txBody>
      </p:sp>
      <p:pic>
        <p:nvPicPr>
          <p:cNvPr id="1026" name="Picture 2" descr="Software Development LifeCycle Variati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2422207"/>
            <a:ext cx="5353050" cy="2638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71540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form from </a:t>
            </a:r>
            <a:r>
              <a:rPr lang="en-US" dirty="0" smtClean="0"/>
              <a:t>www.stats.govt.nz </a:t>
            </a:r>
            <a:r>
              <a:rPr lang="en-US" sz="1600" dirty="0" smtClean="0">
                <a:solidFill>
                  <a:prstClr val="black"/>
                </a:solidFill>
              </a:rPr>
              <a:t>11</a:t>
            </a:r>
            <a:r>
              <a:rPr lang="en-US" sz="1600" dirty="0" smtClean="0">
                <a:solidFill>
                  <a:prstClr val="black"/>
                </a:solidFill>
              </a:rPr>
              <a:t> </a:t>
            </a:r>
            <a:r>
              <a:rPr lang="en-US" sz="1600" dirty="0">
                <a:solidFill>
                  <a:prstClr val="black"/>
                </a:solidFill>
              </a:rPr>
              <a:t>of </a:t>
            </a:r>
            <a:r>
              <a:rPr lang="en-US" sz="1600" dirty="0" smtClean="0">
                <a:solidFill>
                  <a:prstClr val="black"/>
                </a:solidFill>
              </a:rPr>
              <a:t>15</a:t>
            </a:r>
            <a:endParaRPr lang="en-NZ" dirty="0"/>
          </a:p>
        </p:txBody>
      </p:sp>
      <p:sp>
        <p:nvSpPr>
          <p:cNvPr id="3" name="Content Placeholder 2"/>
          <p:cNvSpPr>
            <a:spLocks noGrp="1"/>
          </p:cNvSpPr>
          <p:nvPr>
            <p:ph idx="1"/>
          </p:nvPr>
        </p:nvSpPr>
        <p:spPr>
          <a:xfrm>
            <a:off x="838200" y="1825625"/>
            <a:ext cx="4454471" cy="4026263"/>
          </a:xfrm>
        </p:spPr>
        <p:txBody>
          <a:bodyPr/>
          <a:lstStyle/>
          <a:p>
            <a:r>
              <a:rPr lang="en-NZ" dirty="0" smtClean="0"/>
              <a:t>Really good questionnaires</a:t>
            </a:r>
          </a:p>
          <a:p>
            <a:r>
              <a:rPr lang="en-NZ" dirty="0" smtClean="0"/>
              <a:t>IRD forms/questionnaires also excellent</a:t>
            </a:r>
            <a:endParaRPr lang="en-NZ" dirty="0"/>
          </a:p>
        </p:txBody>
      </p:sp>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smtClean="0"/>
              <a:t>1-</a:t>
            </a:r>
            <a:fld id="{F254314B-74FC-4B83-B9BB-CD791768CF6A}" type="slidenum">
              <a:rPr lang="en-US" smtClean="0"/>
              <a:pPr/>
              <a:t>30</a:t>
            </a:fld>
            <a:endParaRPr lang="en-US"/>
          </a:p>
        </p:txBody>
      </p:sp>
      <p:pic>
        <p:nvPicPr>
          <p:cNvPr id="2050" name="Picture 2"/>
          <p:cNvPicPr>
            <a:picLocks noChangeAspect="1" noChangeArrowheads="1"/>
          </p:cNvPicPr>
          <p:nvPr/>
        </p:nvPicPr>
        <p:blipFill>
          <a:blip r:embed="rId3" cstate="print"/>
          <a:srcRect/>
          <a:stretch>
            <a:fillRect/>
          </a:stretch>
        </p:blipFill>
        <p:spPr bwMode="auto">
          <a:xfrm>
            <a:off x="5501900" y="1754188"/>
            <a:ext cx="5489240" cy="4097700"/>
          </a:xfrm>
          <a:prstGeom prst="rect">
            <a:avLst/>
          </a:prstGeom>
          <a:noFill/>
          <a:ln w="9525">
            <a:noFill/>
            <a:miter lim="800000"/>
            <a:headEnd/>
            <a:tailEnd/>
          </a:ln>
        </p:spPr>
      </p:pic>
    </p:spTree>
    <p:extLst>
      <p:ext uri="{BB962C8B-B14F-4D97-AF65-F5344CB8AC3E}">
        <p14:creationId xmlns:p14="http://schemas.microsoft.com/office/powerpoint/2010/main" val="5900904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C85BDD04-3187-490C-A4B0-014FA8838A30}" type="slidenum">
              <a:rPr lang="en-US"/>
              <a:pPr/>
              <a:t>31</a:t>
            </a:fld>
            <a:endParaRPr lang="en-US"/>
          </a:p>
        </p:txBody>
      </p:sp>
      <p:sp>
        <p:nvSpPr>
          <p:cNvPr id="246786" name="Rectangle 2"/>
          <p:cNvSpPr>
            <a:spLocks noGrp="1" noChangeArrowheads="1"/>
          </p:cNvSpPr>
          <p:nvPr>
            <p:ph type="title"/>
          </p:nvPr>
        </p:nvSpPr>
        <p:spPr/>
        <p:txBody>
          <a:bodyPr/>
          <a:lstStyle/>
          <a:p>
            <a:r>
              <a:rPr lang="en-US" dirty="0"/>
              <a:t>Collection </a:t>
            </a:r>
            <a:r>
              <a:rPr lang="en-US" sz="2800" dirty="0"/>
              <a:t>- </a:t>
            </a:r>
            <a:r>
              <a:rPr lang="en-US" b="0" i="1" dirty="0"/>
              <a:t>Elicitation – </a:t>
            </a:r>
            <a:r>
              <a:rPr lang="en-US" sz="2800" i="1" dirty="0"/>
              <a:t>Indirect </a:t>
            </a:r>
            <a:r>
              <a:rPr lang="en-US" sz="2800" i="1" dirty="0" smtClean="0"/>
              <a:t>– Questionnaires </a:t>
            </a:r>
            <a:r>
              <a:rPr lang="en-US" sz="1600" dirty="0" smtClean="0">
                <a:solidFill>
                  <a:prstClr val="black"/>
                </a:solidFill>
              </a:rPr>
              <a:t>12</a:t>
            </a:r>
            <a:r>
              <a:rPr lang="en-US" sz="1600" dirty="0" smtClean="0">
                <a:solidFill>
                  <a:prstClr val="black"/>
                </a:solidFill>
              </a:rPr>
              <a:t> </a:t>
            </a:r>
            <a:r>
              <a:rPr lang="en-US" sz="1600" dirty="0">
                <a:solidFill>
                  <a:prstClr val="black"/>
                </a:solidFill>
              </a:rPr>
              <a:t>of </a:t>
            </a:r>
            <a:r>
              <a:rPr lang="en-US" sz="1600" dirty="0" smtClean="0">
                <a:solidFill>
                  <a:prstClr val="black"/>
                </a:solidFill>
              </a:rPr>
              <a:t>15</a:t>
            </a:r>
            <a:endParaRPr lang="en-US" sz="2800" i="1" dirty="0"/>
          </a:p>
        </p:txBody>
      </p:sp>
      <p:sp>
        <p:nvSpPr>
          <p:cNvPr id="246787" name="Rectangle 3"/>
          <p:cNvSpPr>
            <a:spLocks noGrp="1" noChangeArrowheads="1"/>
          </p:cNvSpPr>
          <p:nvPr>
            <p:ph type="body" idx="1"/>
          </p:nvPr>
        </p:nvSpPr>
        <p:spPr/>
        <p:txBody>
          <a:bodyPr/>
          <a:lstStyle/>
          <a:p>
            <a:pPr>
              <a:lnSpc>
                <a:spcPct val="90000"/>
              </a:lnSpc>
            </a:pPr>
            <a:r>
              <a:rPr lang="en-US"/>
              <a:t>Advantages of questionnaires:</a:t>
            </a:r>
          </a:p>
          <a:p>
            <a:pPr lvl="1">
              <a:lnSpc>
                <a:spcPct val="90000"/>
              </a:lnSpc>
            </a:pPr>
            <a:r>
              <a:rPr lang="en-US"/>
              <a:t>They do not involve face-to-face contact and can be administered remotely.</a:t>
            </a:r>
          </a:p>
          <a:p>
            <a:pPr lvl="1">
              <a:lnSpc>
                <a:spcPct val="90000"/>
              </a:lnSpc>
            </a:pPr>
            <a:r>
              <a:rPr lang="en-US"/>
              <a:t>They can be used to supply information for primary stakeholder profiles.</a:t>
            </a:r>
          </a:p>
          <a:p>
            <a:pPr lvl="1">
              <a:lnSpc>
                <a:spcPct val="90000"/>
              </a:lnSpc>
            </a:pPr>
            <a:r>
              <a:rPr lang="en-US"/>
              <a:t>They can be used to ascertain whether proposed solutions will meet with acceptance as well as to elicit new ideas.</a:t>
            </a:r>
          </a:p>
          <a:p>
            <a:pPr lvl="1">
              <a:lnSpc>
                <a:spcPct val="90000"/>
              </a:lnSpc>
            </a:pPr>
            <a:r>
              <a:rPr lang="en-US"/>
              <a:t>They can also be used to double-check the feedback obtained from one-on-one interviews.</a:t>
            </a:r>
          </a:p>
          <a:p>
            <a:pPr lvl="1">
              <a:lnSpc>
                <a:spcPct val="90000"/>
              </a:lnSpc>
            </a:pPr>
            <a:r>
              <a:rPr lang="en-US"/>
              <a:t>They can reach a large audience with relatively little expense.</a:t>
            </a:r>
          </a:p>
        </p:txBody>
      </p:sp>
    </p:spTree>
    <p:extLst>
      <p:ext uri="{BB962C8B-B14F-4D97-AF65-F5344CB8AC3E}">
        <p14:creationId xmlns:p14="http://schemas.microsoft.com/office/powerpoint/2010/main" val="313135131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2A842D8C-1577-4D63-994B-ECE273403B8F}" type="slidenum">
              <a:rPr lang="en-US"/>
              <a:pPr/>
              <a:t>32</a:t>
            </a:fld>
            <a:endParaRPr lang="en-US"/>
          </a:p>
        </p:txBody>
      </p:sp>
      <p:sp>
        <p:nvSpPr>
          <p:cNvPr id="249858" name="Rectangle 2"/>
          <p:cNvSpPr>
            <a:spLocks noGrp="1" noChangeArrowheads="1"/>
          </p:cNvSpPr>
          <p:nvPr>
            <p:ph type="title"/>
          </p:nvPr>
        </p:nvSpPr>
        <p:spPr/>
        <p:txBody>
          <a:bodyPr/>
          <a:lstStyle/>
          <a:p>
            <a:r>
              <a:rPr lang="en-US" dirty="0"/>
              <a:t>Collection </a:t>
            </a:r>
            <a:r>
              <a:rPr lang="en-US" sz="2800" dirty="0"/>
              <a:t>- </a:t>
            </a:r>
            <a:r>
              <a:rPr lang="en-US" b="0" i="1" dirty="0"/>
              <a:t>Elicitation – </a:t>
            </a:r>
            <a:r>
              <a:rPr lang="en-US" sz="2800" i="1" dirty="0"/>
              <a:t>Indirect </a:t>
            </a:r>
            <a:r>
              <a:rPr lang="en-US" sz="2800" i="1" dirty="0" smtClean="0"/>
              <a:t>– Questionnaires </a:t>
            </a:r>
            <a:r>
              <a:rPr lang="en-US" sz="1600" dirty="0" smtClean="0">
                <a:solidFill>
                  <a:prstClr val="black"/>
                </a:solidFill>
              </a:rPr>
              <a:t>13 </a:t>
            </a:r>
            <a:r>
              <a:rPr lang="en-US" sz="1600" dirty="0">
                <a:solidFill>
                  <a:prstClr val="black"/>
                </a:solidFill>
              </a:rPr>
              <a:t>of </a:t>
            </a:r>
            <a:r>
              <a:rPr lang="en-US" sz="1600" dirty="0" smtClean="0">
                <a:solidFill>
                  <a:prstClr val="black"/>
                </a:solidFill>
              </a:rPr>
              <a:t>15</a:t>
            </a:r>
            <a:endParaRPr lang="en-US" sz="2800" i="1" dirty="0"/>
          </a:p>
        </p:txBody>
      </p:sp>
      <p:sp>
        <p:nvSpPr>
          <p:cNvPr id="249859" name="Rectangle 3"/>
          <p:cNvSpPr>
            <a:spLocks noGrp="1" noChangeArrowheads="1"/>
          </p:cNvSpPr>
          <p:nvPr>
            <p:ph type="body" idx="1"/>
          </p:nvPr>
        </p:nvSpPr>
        <p:spPr/>
        <p:txBody>
          <a:bodyPr/>
          <a:lstStyle/>
          <a:p>
            <a:r>
              <a:rPr lang="en-US"/>
              <a:t>Disadvantages of questionnaires:</a:t>
            </a:r>
          </a:p>
          <a:p>
            <a:pPr lvl="1"/>
            <a:r>
              <a:rPr lang="en-US"/>
              <a:t>Vague questions will return ambiguous responses that will serve no useful purpose or the design.</a:t>
            </a:r>
          </a:p>
          <a:p>
            <a:pPr lvl="1"/>
            <a:r>
              <a:rPr lang="en-US"/>
              <a:t>People do not like to fill out long questionnaires.</a:t>
            </a:r>
          </a:p>
          <a:p>
            <a:pPr lvl="1"/>
            <a:r>
              <a:rPr lang="en-US"/>
              <a:t>Closed-ended questions can restrict responses.</a:t>
            </a:r>
          </a:p>
          <a:p>
            <a:pPr lvl="1"/>
            <a:r>
              <a:rPr lang="en-US"/>
              <a:t>Open-ended questions can be hard to quantify.</a:t>
            </a:r>
          </a:p>
          <a:p>
            <a:pPr lvl="1"/>
            <a:endParaRPr lang="en-US"/>
          </a:p>
        </p:txBody>
      </p:sp>
    </p:spTree>
    <p:extLst>
      <p:ext uri="{BB962C8B-B14F-4D97-AF65-F5344CB8AC3E}">
        <p14:creationId xmlns:p14="http://schemas.microsoft.com/office/powerpoint/2010/main" val="33564090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6FDD4294-17D6-4CAF-9701-E11F09A2E512}" type="slidenum">
              <a:rPr lang="en-US"/>
              <a:pPr/>
              <a:t>33</a:t>
            </a:fld>
            <a:endParaRPr lang="en-US"/>
          </a:p>
        </p:txBody>
      </p:sp>
      <p:sp>
        <p:nvSpPr>
          <p:cNvPr id="250882" name="Rectangle 2"/>
          <p:cNvSpPr>
            <a:spLocks noGrp="1" noChangeArrowheads="1"/>
          </p:cNvSpPr>
          <p:nvPr>
            <p:ph type="title"/>
          </p:nvPr>
        </p:nvSpPr>
        <p:spPr/>
        <p:txBody>
          <a:bodyPr/>
          <a:lstStyle/>
          <a:p>
            <a:r>
              <a:rPr lang="en-US" dirty="0"/>
              <a:t>Collection </a:t>
            </a:r>
            <a:r>
              <a:rPr lang="en-US" sz="2800" dirty="0"/>
              <a:t>- </a:t>
            </a:r>
            <a:r>
              <a:rPr lang="en-US" b="0" i="1" dirty="0"/>
              <a:t>Elicitation – </a:t>
            </a:r>
            <a:r>
              <a:rPr lang="en-US" sz="2800" i="1" dirty="0"/>
              <a:t>Indirect </a:t>
            </a:r>
            <a:r>
              <a:rPr lang="en-US" sz="2800" i="1" dirty="0" smtClean="0"/>
              <a:t>– Questionnaires </a:t>
            </a:r>
            <a:r>
              <a:rPr lang="en-US" sz="1600" dirty="0" smtClean="0">
                <a:solidFill>
                  <a:prstClr val="black"/>
                </a:solidFill>
              </a:rPr>
              <a:t>14</a:t>
            </a:r>
            <a:r>
              <a:rPr lang="en-US" sz="1600" dirty="0" smtClean="0">
                <a:solidFill>
                  <a:prstClr val="black"/>
                </a:solidFill>
              </a:rPr>
              <a:t> </a:t>
            </a:r>
            <a:r>
              <a:rPr lang="en-US" sz="1600" dirty="0">
                <a:solidFill>
                  <a:prstClr val="black"/>
                </a:solidFill>
              </a:rPr>
              <a:t>of </a:t>
            </a:r>
            <a:r>
              <a:rPr lang="en-US" sz="1600" dirty="0" smtClean="0">
                <a:solidFill>
                  <a:prstClr val="black"/>
                </a:solidFill>
              </a:rPr>
              <a:t>15</a:t>
            </a:r>
            <a:endParaRPr lang="en-US" sz="2800" i="1" dirty="0"/>
          </a:p>
        </p:txBody>
      </p:sp>
      <p:sp>
        <p:nvSpPr>
          <p:cNvPr id="250883" name="Rectangle 3"/>
          <p:cNvSpPr>
            <a:spLocks noGrp="1" noChangeArrowheads="1"/>
          </p:cNvSpPr>
          <p:nvPr>
            <p:ph type="body" idx="1"/>
          </p:nvPr>
        </p:nvSpPr>
        <p:spPr/>
        <p:txBody>
          <a:bodyPr/>
          <a:lstStyle/>
          <a:p>
            <a:pPr>
              <a:lnSpc>
                <a:spcPct val="80000"/>
              </a:lnSpc>
            </a:pPr>
            <a:r>
              <a:rPr lang="en-US" dirty="0"/>
              <a:t>Guidelines for questionnaires:</a:t>
            </a:r>
          </a:p>
          <a:p>
            <a:pPr lvl="1">
              <a:lnSpc>
                <a:spcPct val="80000"/>
              </a:lnSpc>
            </a:pPr>
            <a:r>
              <a:rPr lang="en-US" sz="2000" dirty="0"/>
              <a:t>Be consistent.</a:t>
            </a:r>
          </a:p>
          <a:p>
            <a:pPr lvl="1">
              <a:lnSpc>
                <a:spcPct val="80000"/>
              </a:lnSpc>
            </a:pPr>
            <a:r>
              <a:rPr lang="en-US" sz="2000" dirty="0"/>
              <a:t>Phrase instructions clearly.</a:t>
            </a:r>
          </a:p>
          <a:p>
            <a:pPr lvl="1">
              <a:lnSpc>
                <a:spcPct val="80000"/>
              </a:lnSpc>
            </a:pPr>
            <a:r>
              <a:rPr lang="en-US" sz="2000" dirty="0"/>
              <a:t>Speak the user’s language.</a:t>
            </a:r>
          </a:p>
          <a:p>
            <a:pPr lvl="1">
              <a:lnSpc>
                <a:spcPct val="80000"/>
              </a:lnSpc>
            </a:pPr>
            <a:r>
              <a:rPr lang="en-US" sz="2000" dirty="0"/>
              <a:t>Avoid jargon or technical terms.</a:t>
            </a:r>
          </a:p>
          <a:p>
            <a:pPr lvl="1">
              <a:lnSpc>
                <a:spcPct val="80000"/>
              </a:lnSpc>
            </a:pPr>
            <a:r>
              <a:rPr lang="en-US" sz="2000" dirty="0"/>
              <a:t>Order the questions beginning with the easy or less controversial ones.</a:t>
            </a:r>
          </a:p>
          <a:p>
            <a:pPr lvl="1">
              <a:lnSpc>
                <a:spcPct val="80000"/>
              </a:lnSpc>
            </a:pPr>
            <a:r>
              <a:rPr lang="en-US" sz="2000" dirty="0"/>
              <a:t>Use logical grouping.</a:t>
            </a:r>
          </a:p>
          <a:p>
            <a:pPr lvl="1">
              <a:lnSpc>
                <a:spcPct val="80000"/>
              </a:lnSpc>
            </a:pPr>
            <a:r>
              <a:rPr lang="en-US" sz="2000" dirty="0"/>
              <a:t>Avoid compound questions.</a:t>
            </a:r>
          </a:p>
          <a:p>
            <a:pPr lvl="1">
              <a:lnSpc>
                <a:spcPct val="80000"/>
              </a:lnSpc>
            </a:pPr>
            <a:r>
              <a:rPr lang="en-US" sz="2000" dirty="0"/>
              <a:t>Use appropriate form elements, for example, radio buttons, checkboxes, and so on.</a:t>
            </a:r>
          </a:p>
          <a:p>
            <a:pPr lvl="1">
              <a:lnSpc>
                <a:spcPct val="80000"/>
              </a:lnSpc>
            </a:pPr>
            <a:r>
              <a:rPr lang="en-US" sz="2000" dirty="0"/>
              <a:t>Use an appropriate scales for questions with discrete responses.</a:t>
            </a:r>
          </a:p>
          <a:p>
            <a:pPr lvl="1">
              <a:lnSpc>
                <a:spcPct val="80000"/>
              </a:lnSpc>
            </a:pPr>
            <a:r>
              <a:rPr lang="en-US" sz="2000" dirty="0"/>
              <a:t>Avoid overlapping ranges.</a:t>
            </a:r>
          </a:p>
          <a:p>
            <a:pPr lvl="1">
              <a:lnSpc>
                <a:spcPct val="80000"/>
              </a:lnSpc>
            </a:pPr>
            <a:r>
              <a:rPr lang="en-US" sz="2000" dirty="0"/>
              <a:t>Include a “None of the above” when appropriate.</a:t>
            </a:r>
          </a:p>
          <a:p>
            <a:pPr lvl="1">
              <a:lnSpc>
                <a:spcPct val="80000"/>
              </a:lnSpc>
            </a:pPr>
            <a:r>
              <a:rPr lang="en-US" sz="2000" dirty="0"/>
              <a:t>Be sensitive to the balance of positive and negative questions</a:t>
            </a:r>
          </a:p>
        </p:txBody>
      </p:sp>
    </p:spTree>
    <p:extLst>
      <p:ext uri="{BB962C8B-B14F-4D97-AF65-F5344CB8AC3E}">
        <p14:creationId xmlns:p14="http://schemas.microsoft.com/office/powerpoint/2010/main" val="324028674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Collection </a:t>
            </a:r>
            <a:r>
              <a:rPr lang="en-US" sz="2800" dirty="0"/>
              <a:t>- </a:t>
            </a:r>
            <a:r>
              <a:rPr lang="en-US" i="1" dirty="0"/>
              <a:t>Elicitation</a:t>
            </a:r>
            <a:r>
              <a:rPr lang="en-NZ" dirty="0" smtClean="0"/>
              <a:t> - </a:t>
            </a:r>
            <a:r>
              <a:rPr lang="en-NZ" i="1" dirty="0"/>
              <a:t>Survey tools </a:t>
            </a:r>
            <a:r>
              <a:rPr lang="en-US" sz="1600" dirty="0" smtClean="0">
                <a:solidFill>
                  <a:prstClr val="black"/>
                </a:solidFill>
              </a:rPr>
              <a:t>15 of 15</a:t>
            </a:r>
            <a:endParaRPr lang="en-NZ" dirty="0"/>
          </a:p>
        </p:txBody>
      </p:sp>
      <p:sp>
        <p:nvSpPr>
          <p:cNvPr id="3" name="Content Placeholder 2"/>
          <p:cNvSpPr>
            <a:spLocks noGrp="1"/>
          </p:cNvSpPr>
          <p:nvPr>
            <p:ph idx="1"/>
          </p:nvPr>
        </p:nvSpPr>
        <p:spPr/>
        <p:txBody>
          <a:bodyPr/>
          <a:lstStyle/>
          <a:p>
            <a:r>
              <a:rPr lang="en-NZ" dirty="0" err="1" smtClean="0"/>
              <a:t>SurveyMonkey</a:t>
            </a:r>
            <a:endParaRPr lang="en-NZ" dirty="0" smtClean="0"/>
          </a:p>
          <a:p>
            <a:pPr lvl="1"/>
            <a:r>
              <a:rPr lang="en-NZ" dirty="0" smtClean="0"/>
              <a:t>Popular solution to let you design and distribute questionnaires</a:t>
            </a:r>
          </a:p>
          <a:p>
            <a:pPr lvl="1"/>
            <a:r>
              <a:rPr lang="en-NZ" dirty="0" smtClean="0"/>
              <a:t>Runs ‘in the cloud’</a:t>
            </a:r>
          </a:p>
          <a:p>
            <a:r>
              <a:rPr lang="en-NZ" dirty="0" err="1" smtClean="0"/>
              <a:t>LimeSurvey</a:t>
            </a:r>
            <a:endParaRPr lang="en-NZ" dirty="0" smtClean="0"/>
          </a:p>
          <a:p>
            <a:pPr lvl="1"/>
            <a:r>
              <a:rPr lang="en-NZ" dirty="0" smtClean="0"/>
              <a:t>A </a:t>
            </a:r>
            <a:r>
              <a:rPr lang="en-NZ" dirty="0"/>
              <a:t>free online tool that can be installed directly onto the researcher’s system, thus avoiding storage of data in the </a:t>
            </a:r>
            <a:r>
              <a:rPr lang="en-NZ" dirty="0" smtClean="0"/>
              <a:t>cloud (better control of confidential data)</a:t>
            </a:r>
            <a:endParaRPr lang="en-NZ" dirty="0"/>
          </a:p>
        </p:txBody>
      </p:sp>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smtClean="0"/>
              <a:t>1-</a:t>
            </a:r>
            <a:fld id="{F254314B-74FC-4B83-B9BB-CD791768CF6A}" type="slidenum">
              <a:rPr lang="en-US" smtClean="0"/>
              <a:pPr/>
              <a:t>34</a:t>
            </a:fld>
            <a:endParaRPr lang="en-US"/>
          </a:p>
        </p:txBody>
      </p:sp>
    </p:spTree>
    <p:extLst>
      <p:ext uri="{BB962C8B-B14F-4D97-AF65-F5344CB8AC3E}">
        <p14:creationId xmlns:p14="http://schemas.microsoft.com/office/powerpoint/2010/main" val="23352339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5. </a:t>
            </a:r>
            <a:r>
              <a:rPr lang="en-NZ" dirty="0" smtClean="0"/>
              <a:t>Modelling </a:t>
            </a:r>
            <a:r>
              <a:rPr lang="en-NZ" dirty="0" smtClean="0"/>
              <a:t>and Documenting Requirements.</a:t>
            </a:r>
            <a:endParaRPr lang="en-NZ" dirty="0"/>
          </a:p>
        </p:txBody>
      </p:sp>
      <p:sp>
        <p:nvSpPr>
          <p:cNvPr id="3" name="Content Placeholder 2"/>
          <p:cNvSpPr>
            <a:spLocks noGrp="1"/>
          </p:cNvSpPr>
          <p:nvPr>
            <p:ph idx="1"/>
          </p:nvPr>
        </p:nvSpPr>
        <p:spPr/>
        <p:txBody>
          <a:bodyPr/>
          <a:lstStyle/>
          <a:p>
            <a:r>
              <a:rPr lang="en-NZ" dirty="0" smtClean="0"/>
              <a:t>Various models are used to document user requirements and systems. </a:t>
            </a:r>
          </a:p>
          <a:p>
            <a:endParaRPr lang="en-NZ" dirty="0" smtClean="0"/>
          </a:p>
          <a:p>
            <a:r>
              <a:rPr lang="en-NZ" dirty="0" smtClean="0"/>
              <a:t>Stakeholder profiles (today)</a:t>
            </a:r>
          </a:p>
          <a:p>
            <a:r>
              <a:rPr lang="en-NZ" dirty="0" smtClean="0"/>
              <a:t>More next lecture.</a:t>
            </a:r>
          </a:p>
          <a:p>
            <a:endParaRPr lang="en-NZ" dirty="0"/>
          </a:p>
          <a:p>
            <a:endParaRPr lang="en-NZ" dirty="0"/>
          </a:p>
        </p:txBody>
      </p:sp>
    </p:spTree>
    <p:extLst>
      <p:ext uri="{BB962C8B-B14F-4D97-AF65-F5344CB8AC3E}">
        <p14:creationId xmlns:p14="http://schemas.microsoft.com/office/powerpoint/2010/main" val="291096901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A4D3CACB-ABC8-41DD-8127-4351BA9AD7BF}" type="slidenum">
              <a:rPr lang="en-US"/>
              <a:pPr/>
              <a:t>36</a:t>
            </a:fld>
            <a:endParaRPr lang="en-US"/>
          </a:p>
        </p:txBody>
      </p:sp>
      <p:sp>
        <p:nvSpPr>
          <p:cNvPr id="215042" name="Rectangle 2"/>
          <p:cNvSpPr>
            <a:spLocks noGrp="1" noChangeArrowheads="1"/>
          </p:cNvSpPr>
          <p:nvPr>
            <p:ph type="title"/>
          </p:nvPr>
        </p:nvSpPr>
        <p:spPr/>
        <p:txBody>
          <a:bodyPr/>
          <a:lstStyle/>
          <a:p>
            <a:r>
              <a:rPr lang="en-US" b="0" i="1" dirty="0" smtClean="0"/>
              <a:t>Primary </a:t>
            </a:r>
            <a:r>
              <a:rPr lang="en-US" b="0" i="1" dirty="0"/>
              <a:t>Stakeholder </a:t>
            </a:r>
            <a:r>
              <a:rPr lang="en-US" b="0" i="1" dirty="0" smtClean="0"/>
              <a:t>Profiles </a:t>
            </a:r>
            <a:r>
              <a:rPr lang="en-US" sz="1600" dirty="0" smtClean="0">
                <a:solidFill>
                  <a:prstClr val="black"/>
                </a:solidFill>
              </a:rPr>
              <a:t>1 </a:t>
            </a:r>
            <a:r>
              <a:rPr lang="en-US" sz="1600" dirty="0">
                <a:solidFill>
                  <a:prstClr val="black"/>
                </a:solidFill>
              </a:rPr>
              <a:t>of </a:t>
            </a:r>
            <a:r>
              <a:rPr lang="en-US" sz="1600" dirty="0" smtClean="0">
                <a:solidFill>
                  <a:prstClr val="black"/>
                </a:solidFill>
              </a:rPr>
              <a:t>5</a:t>
            </a:r>
            <a:r>
              <a:rPr lang="en-US" b="0" i="1" dirty="0" smtClean="0"/>
              <a:t> </a:t>
            </a:r>
            <a:endParaRPr lang="en-US" b="0" i="1" dirty="0"/>
          </a:p>
        </p:txBody>
      </p:sp>
      <p:sp>
        <p:nvSpPr>
          <p:cNvPr id="215043" name="Rectangle 3"/>
          <p:cNvSpPr>
            <a:spLocks noGrp="1" noChangeArrowheads="1"/>
          </p:cNvSpPr>
          <p:nvPr>
            <p:ph type="body" idx="1"/>
          </p:nvPr>
        </p:nvSpPr>
        <p:spPr/>
        <p:txBody>
          <a:bodyPr/>
          <a:lstStyle/>
          <a:p>
            <a:r>
              <a:rPr lang="en-US" dirty="0"/>
              <a:t>Primary Stakeholder Profiles are used to define the target user</a:t>
            </a:r>
          </a:p>
          <a:p>
            <a:endParaRPr lang="en-US" dirty="0"/>
          </a:p>
          <a:p>
            <a:r>
              <a:rPr lang="en-US" dirty="0"/>
              <a:t>The constructs covered include:</a:t>
            </a:r>
          </a:p>
          <a:p>
            <a:pPr lvl="1"/>
            <a:r>
              <a:rPr lang="en-US" dirty="0"/>
              <a:t>Context of use</a:t>
            </a:r>
          </a:p>
          <a:p>
            <a:pPr lvl="1"/>
            <a:r>
              <a:rPr lang="en-US" dirty="0"/>
              <a:t>Cognitive ability</a:t>
            </a:r>
          </a:p>
          <a:p>
            <a:pPr lvl="1"/>
            <a:r>
              <a:rPr lang="en-US" dirty="0"/>
              <a:t>Physical ability</a:t>
            </a:r>
          </a:p>
          <a:p>
            <a:pPr lvl="1"/>
            <a:r>
              <a:rPr lang="en-US" dirty="0"/>
              <a:t>Individual profile</a:t>
            </a:r>
          </a:p>
        </p:txBody>
      </p:sp>
    </p:spTree>
    <p:extLst>
      <p:ext uri="{BB962C8B-B14F-4D97-AF65-F5344CB8AC3E}">
        <p14:creationId xmlns:p14="http://schemas.microsoft.com/office/powerpoint/2010/main" val="42655141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C9FCF211-C8B0-4197-89B0-33DB32D20D0B}" type="slidenum">
              <a:rPr lang="en-US"/>
              <a:pPr/>
              <a:t>37</a:t>
            </a:fld>
            <a:endParaRPr lang="en-US"/>
          </a:p>
        </p:txBody>
      </p:sp>
      <p:sp>
        <p:nvSpPr>
          <p:cNvPr id="262146" name="Rectangle 2"/>
          <p:cNvSpPr>
            <a:spLocks noGrp="1" noChangeArrowheads="1"/>
          </p:cNvSpPr>
          <p:nvPr>
            <p:ph type="title"/>
          </p:nvPr>
        </p:nvSpPr>
        <p:spPr>
          <a:xfrm>
            <a:off x="838200" y="365125"/>
            <a:ext cx="10777780" cy="1325563"/>
          </a:xfrm>
        </p:spPr>
        <p:txBody>
          <a:bodyPr/>
          <a:lstStyle/>
          <a:p>
            <a:r>
              <a:rPr lang="en-US" dirty="0"/>
              <a:t>Interpretation - </a:t>
            </a:r>
            <a:r>
              <a:rPr lang="en-US" b="0" i="1" dirty="0"/>
              <a:t>Primary Stakeholder </a:t>
            </a:r>
            <a:r>
              <a:rPr lang="en-US" b="0" i="1" dirty="0" smtClean="0"/>
              <a:t>Profiles </a:t>
            </a:r>
            <a:r>
              <a:rPr lang="en-US" sz="1600" dirty="0" smtClean="0">
                <a:solidFill>
                  <a:prstClr val="black"/>
                </a:solidFill>
              </a:rPr>
              <a:t>2</a:t>
            </a:r>
            <a:r>
              <a:rPr lang="en-US" sz="1600" dirty="0" smtClean="0">
                <a:solidFill>
                  <a:prstClr val="black"/>
                </a:solidFill>
              </a:rPr>
              <a:t> </a:t>
            </a:r>
            <a:r>
              <a:rPr lang="en-US" sz="1600" dirty="0">
                <a:solidFill>
                  <a:prstClr val="black"/>
                </a:solidFill>
              </a:rPr>
              <a:t>of 5</a:t>
            </a:r>
            <a:r>
              <a:rPr lang="en-US" i="1" dirty="0">
                <a:solidFill>
                  <a:prstClr val="black"/>
                </a:solidFill>
              </a:rPr>
              <a:t> </a:t>
            </a:r>
            <a:endParaRPr lang="en-US" b="0" i="1" dirty="0"/>
          </a:p>
        </p:txBody>
      </p:sp>
      <p:pic>
        <p:nvPicPr>
          <p:cNvPr id="262149" name="Picture 5" descr="Figure4-8"/>
          <p:cNvPicPr>
            <a:picLocks noChangeAspect="1" noChangeArrowheads="1"/>
          </p:cNvPicPr>
          <p:nvPr/>
        </p:nvPicPr>
        <p:blipFill>
          <a:blip r:embed="rId3" cstate="print"/>
          <a:srcRect/>
          <a:stretch>
            <a:fillRect/>
          </a:stretch>
        </p:blipFill>
        <p:spPr bwMode="auto">
          <a:xfrm>
            <a:off x="3124200" y="1498330"/>
            <a:ext cx="5486400" cy="4758766"/>
          </a:xfrm>
          <a:prstGeom prst="rect">
            <a:avLst/>
          </a:prstGeom>
          <a:noFill/>
        </p:spPr>
      </p:pic>
    </p:spTree>
    <p:extLst>
      <p:ext uri="{BB962C8B-B14F-4D97-AF65-F5344CB8AC3E}">
        <p14:creationId xmlns:p14="http://schemas.microsoft.com/office/powerpoint/2010/main" val="26710714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43A8D36D-48A8-428C-A5BE-347EAC035213}" type="slidenum">
              <a:rPr lang="en-US"/>
              <a:pPr/>
              <a:t>38</a:t>
            </a:fld>
            <a:endParaRPr lang="en-US"/>
          </a:p>
        </p:txBody>
      </p:sp>
      <p:sp>
        <p:nvSpPr>
          <p:cNvPr id="263170" name="Rectangle 2"/>
          <p:cNvSpPr>
            <a:spLocks noGrp="1" noChangeArrowheads="1"/>
          </p:cNvSpPr>
          <p:nvPr>
            <p:ph type="title"/>
          </p:nvPr>
        </p:nvSpPr>
        <p:spPr>
          <a:xfrm>
            <a:off x="838200" y="365125"/>
            <a:ext cx="10777780" cy="1325563"/>
          </a:xfrm>
        </p:spPr>
        <p:txBody>
          <a:bodyPr/>
          <a:lstStyle/>
          <a:p>
            <a:r>
              <a:rPr lang="en-US" dirty="0"/>
              <a:t>Interpretation - </a:t>
            </a:r>
            <a:r>
              <a:rPr lang="en-US" b="0" i="1" dirty="0"/>
              <a:t>Primary Stakeholder </a:t>
            </a:r>
            <a:r>
              <a:rPr lang="en-US" b="0" i="1" dirty="0" smtClean="0"/>
              <a:t>Profiles </a:t>
            </a:r>
            <a:r>
              <a:rPr lang="en-US" sz="1600" dirty="0" smtClean="0">
                <a:solidFill>
                  <a:prstClr val="black"/>
                </a:solidFill>
              </a:rPr>
              <a:t>3</a:t>
            </a:r>
            <a:r>
              <a:rPr lang="en-US" sz="1600" dirty="0" smtClean="0">
                <a:solidFill>
                  <a:prstClr val="black"/>
                </a:solidFill>
              </a:rPr>
              <a:t> </a:t>
            </a:r>
            <a:r>
              <a:rPr lang="en-US" sz="1600" dirty="0">
                <a:solidFill>
                  <a:prstClr val="black"/>
                </a:solidFill>
              </a:rPr>
              <a:t>of 5</a:t>
            </a:r>
            <a:r>
              <a:rPr lang="en-US" i="1" dirty="0">
                <a:solidFill>
                  <a:prstClr val="black"/>
                </a:solidFill>
              </a:rPr>
              <a:t> </a:t>
            </a:r>
            <a:endParaRPr lang="en-US" b="0" i="1" dirty="0"/>
          </a:p>
        </p:txBody>
      </p:sp>
      <p:sp>
        <p:nvSpPr>
          <p:cNvPr id="263171" name="Rectangle 3"/>
          <p:cNvSpPr>
            <a:spLocks noGrp="1" noChangeArrowheads="1"/>
          </p:cNvSpPr>
          <p:nvPr>
            <p:ph type="body" idx="1"/>
          </p:nvPr>
        </p:nvSpPr>
        <p:spPr/>
        <p:txBody>
          <a:bodyPr/>
          <a:lstStyle/>
          <a:p>
            <a:r>
              <a:rPr lang="en-US"/>
              <a:t>Context of Use for a common office desktop system</a:t>
            </a:r>
          </a:p>
        </p:txBody>
      </p:sp>
      <p:pic>
        <p:nvPicPr>
          <p:cNvPr id="263172" name="Picture 4" descr="Figure4-9"/>
          <p:cNvPicPr>
            <a:picLocks noChangeAspect="1" noChangeArrowheads="1"/>
          </p:cNvPicPr>
          <p:nvPr/>
        </p:nvPicPr>
        <p:blipFill>
          <a:blip r:embed="rId3" cstate="print"/>
          <a:srcRect/>
          <a:stretch>
            <a:fillRect/>
          </a:stretch>
        </p:blipFill>
        <p:spPr bwMode="auto">
          <a:xfrm>
            <a:off x="3657600" y="2230438"/>
            <a:ext cx="4800600" cy="4163919"/>
          </a:xfrm>
          <a:prstGeom prst="rect">
            <a:avLst/>
          </a:prstGeom>
          <a:noFill/>
        </p:spPr>
      </p:pic>
    </p:spTree>
    <p:extLst>
      <p:ext uri="{BB962C8B-B14F-4D97-AF65-F5344CB8AC3E}">
        <p14:creationId xmlns:p14="http://schemas.microsoft.com/office/powerpoint/2010/main" val="369724192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Primary stakeholder profile – cognitive and physical </a:t>
            </a:r>
            <a:r>
              <a:rPr lang="en-NZ" dirty="0" smtClean="0"/>
              <a:t>ability  </a:t>
            </a:r>
            <a:r>
              <a:rPr lang="en-US" sz="1600" dirty="0" smtClean="0">
                <a:solidFill>
                  <a:prstClr val="black"/>
                </a:solidFill>
              </a:rPr>
              <a:t>4</a:t>
            </a:r>
            <a:r>
              <a:rPr lang="en-US" sz="1600" dirty="0" smtClean="0">
                <a:solidFill>
                  <a:prstClr val="black"/>
                </a:solidFill>
              </a:rPr>
              <a:t> </a:t>
            </a:r>
            <a:r>
              <a:rPr lang="en-US" sz="1600" dirty="0">
                <a:solidFill>
                  <a:prstClr val="black"/>
                </a:solidFill>
              </a:rPr>
              <a:t>of 5</a:t>
            </a:r>
            <a:r>
              <a:rPr lang="en-US" i="1" dirty="0">
                <a:solidFill>
                  <a:prstClr val="black"/>
                </a:solidFill>
              </a:rPr>
              <a:t> </a:t>
            </a:r>
            <a:endParaRPr lang="en-NZ" dirty="0"/>
          </a:p>
        </p:txBody>
      </p:sp>
      <p:sp>
        <p:nvSpPr>
          <p:cNvPr id="3" name="Content Placeholder 2"/>
          <p:cNvSpPr>
            <a:spLocks noGrp="1"/>
          </p:cNvSpPr>
          <p:nvPr>
            <p:ph idx="1"/>
          </p:nvPr>
        </p:nvSpPr>
        <p:spPr/>
        <p:txBody>
          <a:bodyPr/>
          <a:lstStyle/>
          <a:p>
            <a:r>
              <a:rPr lang="en-NZ" dirty="0" smtClean="0"/>
              <a:t>Cognitive</a:t>
            </a:r>
          </a:p>
          <a:p>
            <a:pPr lvl="1"/>
            <a:r>
              <a:rPr lang="en-NZ" dirty="0" smtClean="0"/>
              <a:t>Education level</a:t>
            </a:r>
          </a:p>
          <a:p>
            <a:pPr lvl="1"/>
            <a:r>
              <a:rPr lang="en-NZ" dirty="0" smtClean="0"/>
              <a:t>Computer literacy</a:t>
            </a:r>
          </a:p>
          <a:p>
            <a:pPr lvl="1"/>
            <a:r>
              <a:rPr lang="en-NZ" dirty="0" smtClean="0"/>
              <a:t>Typing ability</a:t>
            </a:r>
          </a:p>
          <a:p>
            <a:pPr lvl="1"/>
            <a:r>
              <a:rPr lang="en-NZ" dirty="0" smtClean="0"/>
              <a:t>Cognitive style (e.g. Visual, Linguistic)</a:t>
            </a:r>
          </a:p>
          <a:p>
            <a:r>
              <a:rPr lang="en-NZ" dirty="0" smtClean="0"/>
              <a:t>Physical ability</a:t>
            </a:r>
          </a:p>
          <a:p>
            <a:pPr lvl="1"/>
            <a:r>
              <a:rPr lang="en-NZ" dirty="0" smtClean="0"/>
              <a:t>Visual acuity, colour vision, auditory capability</a:t>
            </a:r>
          </a:p>
          <a:p>
            <a:pPr lvl="1"/>
            <a:r>
              <a:rPr lang="en-NZ" dirty="0" smtClean="0"/>
              <a:t>Motor ability</a:t>
            </a:r>
            <a:endParaRPr lang="en-NZ" dirty="0"/>
          </a:p>
        </p:txBody>
      </p:sp>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smtClean="0"/>
              <a:t>1-</a:t>
            </a:r>
            <a:fld id="{F254314B-74FC-4B83-B9BB-CD791768CF6A}" type="slidenum">
              <a:rPr lang="en-US" smtClean="0"/>
              <a:pPr/>
              <a:t>39</a:t>
            </a:fld>
            <a:endParaRPr lang="en-US"/>
          </a:p>
        </p:txBody>
      </p:sp>
      <p:sp>
        <p:nvSpPr>
          <p:cNvPr id="5" name="Oval Callout 4"/>
          <p:cNvSpPr/>
          <p:nvPr/>
        </p:nvSpPr>
        <p:spPr>
          <a:xfrm>
            <a:off x="6850251" y="2471980"/>
            <a:ext cx="2611464" cy="1201118"/>
          </a:xfrm>
          <a:prstGeom prst="wedgeEllipseCallout">
            <a:avLst>
              <a:gd name="adj1" fmla="val -75505"/>
              <a:gd name="adj2" fmla="val 3992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smtClean="0">
                <a:solidFill>
                  <a:schemeClr val="tx1"/>
                </a:solidFill>
              </a:rPr>
              <a:t>There are questions about the validity of learning styles</a:t>
            </a:r>
            <a:endParaRPr lang="en-US" dirty="0">
              <a:solidFill>
                <a:schemeClr val="tx1"/>
              </a:solidFill>
            </a:endParaRPr>
          </a:p>
        </p:txBody>
      </p:sp>
    </p:spTree>
    <p:extLst>
      <p:ext uri="{BB962C8B-B14F-4D97-AF65-F5344CB8AC3E}">
        <p14:creationId xmlns:p14="http://schemas.microsoft.com/office/powerpoint/2010/main" val="2374045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4FF64FCC-A742-40B2-A52D-46B46F957337}" type="slidenum">
              <a:rPr lang="en-US"/>
              <a:pPr/>
              <a:t>4</a:t>
            </a:fld>
            <a:endParaRPr lang="en-US"/>
          </a:p>
        </p:txBody>
      </p:sp>
      <p:sp>
        <p:nvSpPr>
          <p:cNvPr id="223234" name="Rectangle 2"/>
          <p:cNvSpPr>
            <a:spLocks noGrp="1" noChangeArrowheads="1"/>
          </p:cNvSpPr>
          <p:nvPr>
            <p:ph type="title"/>
          </p:nvPr>
        </p:nvSpPr>
        <p:spPr/>
        <p:txBody>
          <a:bodyPr/>
          <a:lstStyle/>
          <a:p>
            <a:r>
              <a:rPr lang="en-US" dirty="0" smtClean="0"/>
              <a:t>2. Requirements collection processes</a:t>
            </a:r>
            <a:endParaRPr lang="en-US" dirty="0"/>
          </a:p>
        </p:txBody>
      </p:sp>
      <p:sp>
        <p:nvSpPr>
          <p:cNvPr id="223235" name="Rectangle 3"/>
          <p:cNvSpPr>
            <a:spLocks noGrp="1" noChangeArrowheads="1"/>
          </p:cNvSpPr>
          <p:nvPr>
            <p:ph type="body" idx="1"/>
          </p:nvPr>
        </p:nvSpPr>
        <p:spPr/>
        <p:txBody>
          <a:bodyPr/>
          <a:lstStyle/>
          <a:p>
            <a:pPr>
              <a:lnSpc>
                <a:spcPct val="90000"/>
              </a:lnSpc>
            </a:pPr>
            <a:r>
              <a:rPr lang="en-US" dirty="0"/>
              <a:t>During the collection </a:t>
            </a:r>
            <a:r>
              <a:rPr lang="en-US" dirty="0" smtClean="0"/>
              <a:t>phase you </a:t>
            </a:r>
            <a:r>
              <a:rPr lang="en-US" dirty="0"/>
              <a:t>will formally identify:</a:t>
            </a:r>
          </a:p>
          <a:p>
            <a:pPr lvl="1">
              <a:lnSpc>
                <a:spcPct val="90000"/>
              </a:lnSpc>
            </a:pPr>
            <a:r>
              <a:rPr lang="en-US" dirty="0"/>
              <a:t>The people who are involved with the work</a:t>
            </a:r>
          </a:p>
          <a:p>
            <a:pPr lvl="1">
              <a:lnSpc>
                <a:spcPct val="90000"/>
              </a:lnSpc>
            </a:pPr>
            <a:r>
              <a:rPr lang="en-US" dirty="0"/>
              <a:t>The things they use to do the work</a:t>
            </a:r>
          </a:p>
          <a:p>
            <a:pPr lvl="1">
              <a:lnSpc>
                <a:spcPct val="90000"/>
              </a:lnSpc>
            </a:pPr>
            <a:r>
              <a:rPr lang="en-US" dirty="0"/>
              <a:t>The processes that are involved in the work</a:t>
            </a:r>
          </a:p>
          <a:p>
            <a:pPr lvl="1">
              <a:lnSpc>
                <a:spcPct val="90000"/>
              </a:lnSpc>
            </a:pPr>
            <a:r>
              <a:rPr lang="en-US" dirty="0"/>
              <a:t>The information required to do the work</a:t>
            </a:r>
          </a:p>
          <a:p>
            <a:pPr lvl="1">
              <a:lnSpc>
                <a:spcPct val="90000"/>
              </a:lnSpc>
            </a:pPr>
            <a:r>
              <a:rPr lang="en-US" dirty="0"/>
              <a:t>The constraints imposed on the work</a:t>
            </a:r>
          </a:p>
          <a:p>
            <a:pPr lvl="1">
              <a:lnSpc>
                <a:spcPct val="90000"/>
              </a:lnSpc>
            </a:pPr>
            <a:r>
              <a:rPr lang="en-US" dirty="0"/>
              <a:t>The inputs required by the work</a:t>
            </a:r>
          </a:p>
          <a:p>
            <a:pPr lvl="1">
              <a:lnSpc>
                <a:spcPct val="90000"/>
              </a:lnSpc>
            </a:pPr>
            <a:r>
              <a:rPr lang="en-US" dirty="0"/>
              <a:t>The outputs created by the </a:t>
            </a:r>
            <a:r>
              <a:rPr lang="en-US" dirty="0" smtClean="0"/>
              <a:t>work</a:t>
            </a:r>
          </a:p>
          <a:p>
            <a:pPr lvl="1">
              <a:lnSpc>
                <a:spcPct val="90000"/>
              </a:lnSpc>
            </a:pPr>
            <a:r>
              <a:rPr lang="en-US" dirty="0" smtClean="0"/>
              <a:t>(more next slide)</a:t>
            </a:r>
            <a:endParaRPr lang="en-US" dirty="0"/>
          </a:p>
        </p:txBody>
      </p:sp>
    </p:spTree>
    <p:extLst>
      <p:ext uri="{BB962C8B-B14F-4D97-AF65-F5344CB8AC3E}">
        <p14:creationId xmlns:p14="http://schemas.microsoft.com/office/powerpoint/2010/main" val="102309720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Primary stakeholder profile – individual </a:t>
            </a:r>
            <a:r>
              <a:rPr lang="en-NZ" dirty="0" smtClean="0"/>
              <a:t>profile </a:t>
            </a:r>
            <a:r>
              <a:rPr lang="en-US" sz="1600" dirty="0" smtClean="0">
                <a:solidFill>
                  <a:prstClr val="black"/>
                </a:solidFill>
              </a:rPr>
              <a:t>5</a:t>
            </a:r>
            <a:r>
              <a:rPr lang="en-US" sz="1600" dirty="0" smtClean="0">
                <a:solidFill>
                  <a:prstClr val="black"/>
                </a:solidFill>
              </a:rPr>
              <a:t> </a:t>
            </a:r>
            <a:r>
              <a:rPr lang="en-US" sz="1600" dirty="0">
                <a:solidFill>
                  <a:prstClr val="black"/>
                </a:solidFill>
              </a:rPr>
              <a:t>of 5</a:t>
            </a:r>
            <a:r>
              <a:rPr lang="en-US" i="1" dirty="0">
                <a:solidFill>
                  <a:prstClr val="black"/>
                </a:solidFill>
              </a:rPr>
              <a:t> </a:t>
            </a:r>
            <a:endParaRPr lang="en-NZ" dirty="0"/>
          </a:p>
        </p:txBody>
      </p:sp>
      <p:sp>
        <p:nvSpPr>
          <p:cNvPr id="3" name="Content Placeholder 2"/>
          <p:cNvSpPr>
            <a:spLocks noGrp="1"/>
          </p:cNvSpPr>
          <p:nvPr>
            <p:ph idx="1"/>
          </p:nvPr>
        </p:nvSpPr>
        <p:spPr>
          <a:xfrm>
            <a:off x="1828800" y="1600200"/>
            <a:ext cx="8382000" cy="4572000"/>
          </a:xfrm>
        </p:spPr>
        <p:txBody>
          <a:bodyPr/>
          <a:lstStyle/>
          <a:p>
            <a:r>
              <a:rPr lang="en-NZ" sz="2400" dirty="0"/>
              <a:t>Age</a:t>
            </a:r>
          </a:p>
          <a:p>
            <a:r>
              <a:rPr lang="en-NZ" sz="2400" dirty="0"/>
              <a:t>Gender</a:t>
            </a:r>
          </a:p>
          <a:p>
            <a:r>
              <a:rPr lang="en-NZ" sz="2400" dirty="0"/>
              <a:t>Occupation</a:t>
            </a:r>
          </a:p>
          <a:p>
            <a:r>
              <a:rPr lang="en-NZ" sz="2400" dirty="0"/>
              <a:t>Interests</a:t>
            </a:r>
          </a:p>
          <a:p>
            <a:r>
              <a:rPr lang="en-NZ" sz="2400" dirty="0"/>
              <a:t>Country, language</a:t>
            </a:r>
          </a:p>
          <a:p>
            <a:r>
              <a:rPr lang="en-NZ" sz="2400" dirty="0"/>
              <a:t>Ethnicity, religion, socio-economics</a:t>
            </a:r>
          </a:p>
          <a:p>
            <a:endParaRPr lang="en-NZ" sz="2400" dirty="0"/>
          </a:p>
          <a:p>
            <a:r>
              <a:rPr lang="en-NZ" sz="2400" dirty="0"/>
              <a:t>These profile elements move us toward personas (and, with the context, toward scenarios) for Interaction Design (lecture 8)</a:t>
            </a:r>
          </a:p>
        </p:txBody>
      </p:sp>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smtClean="0"/>
              <a:t>1-</a:t>
            </a:r>
            <a:fld id="{F254314B-74FC-4B83-B9BB-CD791768CF6A}" type="slidenum">
              <a:rPr lang="en-US" smtClean="0"/>
              <a:pPr/>
              <a:t>40</a:t>
            </a:fld>
            <a:endParaRPr lang="en-US"/>
          </a:p>
        </p:txBody>
      </p:sp>
    </p:spTree>
    <p:extLst>
      <p:ext uri="{BB962C8B-B14F-4D97-AF65-F5344CB8AC3E}">
        <p14:creationId xmlns:p14="http://schemas.microsoft.com/office/powerpoint/2010/main" val="84699963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Summary</a:t>
            </a:r>
            <a:endParaRPr lang="en-NZ"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a:t>To describe when user requirements are gathered</a:t>
            </a:r>
          </a:p>
          <a:p>
            <a:pPr marL="514350" indent="-514350">
              <a:buFont typeface="+mj-lt"/>
              <a:buAutoNum type="arabicPeriod"/>
            </a:pPr>
            <a:r>
              <a:rPr lang="en-US" dirty="0" smtClean="0"/>
              <a:t>Requirements gathering processes</a:t>
            </a:r>
            <a:endParaRPr lang="en-US" dirty="0"/>
          </a:p>
          <a:p>
            <a:pPr marL="514350" indent="-514350">
              <a:buFont typeface="+mj-lt"/>
              <a:buAutoNum type="arabicPeriod"/>
            </a:pPr>
            <a:r>
              <a:rPr lang="en-US" dirty="0" smtClean="0"/>
              <a:t>Stakeholders</a:t>
            </a:r>
            <a:endParaRPr lang="en-US" dirty="0"/>
          </a:p>
          <a:p>
            <a:pPr marL="514350" indent="-514350">
              <a:buFont typeface="+mj-lt"/>
              <a:buAutoNum type="arabicPeriod"/>
            </a:pPr>
            <a:r>
              <a:rPr lang="en-US" dirty="0" smtClean="0"/>
              <a:t>Data collection:</a:t>
            </a:r>
          </a:p>
          <a:p>
            <a:pPr marL="914400" lvl="1" indent="-514350"/>
            <a:r>
              <a:rPr lang="en-US" dirty="0"/>
              <a:t>observations</a:t>
            </a:r>
          </a:p>
          <a:p>
            <a:pPr marL="914400" lvl="1" indent="-514350"/>
            <a:r>
              <a:rPr lang="en-US" dirty="0" smtClean="0"/>
              <a:t>from </a:t>
            </a:r>
            <a:r>
              <a:rPr lang="en-US" dirty="0" smtClean="0"/>
              <a:t>people (interviews</a:t>
            </a:r>
            <a:r>
              <a:rPr lang="en-US" dirty="0"/>
              <a:t>, focus groups and </a:t>
            </a:r>
            <a:r>
              <a:rPr lang="en-US" dirty="0" smtClean="0"/>
              <a:t>questionnaires)</a:t>
            </a:r>
          </a:p>
          <a:p>
            <a:pPr marL="514350" indent="-514350">
              <a:buFont typeface="+mj-lt"/>
              <a:buAutoNum type="arabicPeriod"/>
            </a:pPr>
            <a:r>
              <a:rPr lang="en-US" dirty="0" smtClean="0"/>
              <a:t>To </a:t>
            </a:r>
            <a:r>
              <a:rPr lang="en-US" dirty="0"/>
              <a:t>be able to create User profiles </a:t>
            </a:r>
            <a:endParaRPr lang="en-US" dirty="0" smtClean="0"/>
          </a:p>
          <a:p>
            <a:pPr marL="914400" lvl="1" indent="-514350"/>
            <a:r>
              <a:rPr lang="en-US" dirty="0" smtClean="0"/>
              <a:t>Document the types of users expected</a:t>
            </a:r>
            <a:endParaRPr lang="en-US" dirty="0"/>
          </a:p>
          <a:p>
            <a:endParaRPr lang="en-NZ" dirty="0"/>
          </a:p>
        </p:txBody>
      </p:sp>
      <p:sp>
        <p:nvSpPr>
          <p:cNvPr id="4" name="Oval Callout 3"/>
          <p:cNvSpPr/>
          <p:nvPr/>
        </p:nvSpPr>
        <p:spPr>
          <a:xfrm>
            <a:off x="7501180" y="2224007"/>
            <a:ext cx="3494868" cy="1604075"/>
          </a:xfrm>
          <a:prstGeom prst="wedgeEllipseCallout">
            <a:avLst>
              <a:gd name="adj1" fmla="val -161770"/>
              <a:gd name="adj2" fmla="val 6056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4625" lvl="2" indent="-141288" algn="ctr">
              <a:buNone/>
            </a:pPr>
            <a:r>
              <a:rPr lang="en-US" i="1" dirty="0">
                <a:solidFill>
                  <a:schemeClr val="tx1"/>
                </a:solidFill>
              </a:rPr>
              <a:t>The voyage of discovery is not in seeking new landscapes but in having new eyes.</a:t>
            </a:r>
            <a:endParaRPr lang="en-US" i="1" dirty="0">
              <a:solidFill>
                <a:schemeClr val="tx1"/>
              </a:solidFill>
            </a:endParaRPr>
          </a:p>
        </p:txBody>
      </p:sp>
    </p:spTree>
    <p:extLst>
      <p:ext uri="{BB962C8B-B14F-4D97-AF65-F5344CB8AC3E}">
        <p14:creationId xmlns:p14="http://schemas.microsoft.com/office/powerpoint/2010/main" val="1951599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D65AD0C2-9876-4D75-A695-DECE043BBF0F}" type="slidenum">
              <a:rPr lang="en-US"/>
              <a:pPr/>
              <a:t>5</a:t>
            </a:fld>
            <a:endParaRPr lang="en-US"/>
          </a:p>
        </p:txBody>
      </p:sp>
      <p:sp>
        <p:nvSpPr>
          <p:cNvPr id="224258" name="Rectangle 2"/>
          <p:cNvSpPr>
            <a:spLocks noGrp="1" noChangeArrowheads="1"/>
          </p:cNvSpPr>
          <p:nvPr>
            <p:ph type="title"/>
          </p:nvPr>
        </p:nvSpPr>
        <p:spPr/>
        <p:txBody>
          <a:bodyPr/>
          <a:lstStyle/>
          <a:p>
            <a:r>
              <a:rPr lang="en-US" dirty="0"/>
              <a:t>2. Requirements collection processes</a:t>
            </a:r>
          </a:p>
        </p:txBody>
      </p:sp>
      <p:sp>
        <p:nvSpPr>
          <p:cNvPr id="224259" name="Rectangle 3"/>
          <p:cNvSpPr>
            <a:spLocks noGrp="1" noChangeArrowheads="1"/>
          </p:cNvSpPr>
          <p:nvPr>
            <p:ph type="body" idx="1"/>
          </p:nvPr>
        </p:nvSpPr>
        <p:spPr/>
        <p:txBody>
          <a:bodyPr/>
          <a:lstStyle/>
          <a:p>
            <a:r>
              <a:rPr lang="en-US" dirty="0"/>
              <a:t>You will then </a:t>
            </a:r>
            <a:r>
              <a:rPr lang="en-US" dirty="0" smtClean="0"/>
              <a:t>model the </a:t>
            </a:r>
            <a:r>
              <a:rPr lang="en-US" dirty="0"/>
              <a:t>information by:</a:t>
            </a:r>
          </a:p>
          <a:p>
            <a:pPr lvl="1"/>
            <a:r>
              <a:rPr lang="en-US" dirty="0"/>
              <a:t>Creating descriptions of the people who do the work</a:t>
            </a:r>
          </a:p>
          <a:p>
            <a:pPr lvl="1"/>
            <a:r>
              <a:rPr lang="en-US" dirty="0" smtClean="0"/>
              <a:t>Documenting </a:t>
            </a:r>
            <a:r>
              <a:rPr lang="en-US" dirty="0"/>
              <a:t>the </a:t>
            </a:r>
            <a:r>
              <a:rPr lang="en-US" dirty="0" smtClean="0"/>
              <a:t>main use-cases step-by-step</a:t>
            </a:r>
            <a:endParaRPr lang="en-US" dirty="0"/>
          </a:p>
          <a:p>
            <a:pPr lvl="1"/>
            <a:r>
              <a:rPr lang="en-US" dirty="0"/>
              <a:t>Creating different stories about how the various aspects of the work are done</a:t>
            </a:r>
          </a:p>
          <a:p>
            <a:pPr lvl="1"/>
            <a:r>
              <a:rPr lang="en-US" dirty="0"/>
              <a:t>Creating </a:t>
            </a:r>
            <a:r>
              <a:rPr lang="en-US" dirty="0" smtClean="0"/>
              <a:t>formal diagrams </a:t>
            </a:r>
            <a:r>
              <a:rPr lang="en-US" dirty="0"/>
              <a:t>of the </a:t>
            </a:r>
            <a:r>
              <a:rPr lang="en-US" dirty="0" smtClean="0"/>
              <a:t>interaction</a:t>
            </a:r>
          </a:p>
          <a:p>
            <a:pPr lvl="1"/>
            <a:endParaRPr lang="en-US" dirty="0"/>
          </a:p>
          <a:p>
            <a:pPr lvl="1"/>
            <a:r>
              <a:rPr lang="en-US" dirty="0"/>
              <a:t>Tracing the different stories identified with the various people through the charts and diagrams</a:t>
            </a:r>
          </a:p>
        </p:txBody>
      </p:sp>
    </p:spTree>
    <p:extLst>
      <p:ext uri="{BB962C8B-B14F-4D97-AF65-F5344CB8AC3E}">
        <p14:creationId xmlns:p14="http://schemas.microsoft.com/office/powerpoint/2010/main" val="15474162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Requirements </a:t>
            </a:r>
            <a:r>
              <a:rPr lang="en-US" dirty="0" smtClean="0"/>
              <a:t>HCI </a:t>
            </a:r>
            <a:r>
              <a:rPr lang="en-US" dirty="0" err="1" smtClean="0"/>
              <a:t>vrs</a:t>
            </a:r>
            <a:r>
              <a:rPr lang="en-US" dirty="0" smtClean="0"/>
              <a:t> Software Dev</a:t>
            </a:r>
            <a:endParaRPr lang="en-NZ" dirty="0"/>
          </a:p>
        </p:txBody>
      </p:sp>
      <p:sp>
        <p:nvSpPr>
          <p:cNvPr id="3" name="Content Placeholder 2"/>
          <p:cNvSpPr>
            <a:spLocks noGrp="1"/>
          </p:cNvSpPr>
          <p:nvPr>
            <p:ph sz="half" idx="1"/>
          </p:nvPr>
        </p:nvSpPr>
        <p:spPr/>
        <p:txBody>
          <a:bodyPr/>
          <a:lstStyle/>
          <a:p>
            <a:r>
              <a:rPr lang="en-NZ" dirty="0" smtClean="0"/>
              <a:t>HCI Requirements gathering</a:t>
            </a:r>
          </a:p>
          <a:p>
            <a:pPr lvl="1"/>
            <a:r>
              <a:rPr lang="en-NZ" dirty="0" smtClean="0"/>
              <a:t>User focused</a:t>
            </a:r>
          </a:p>
          <a:p>
            <a:pPr lvl="1"/>
            <a:endParaRPr lang="en-NZ" dirty="0" smtClean="0"/>
          </a:p>
          <a:p>
            <a:pPr lvl="1"/>
            <a:r>
              <a:rPr lang="en-NZ" dirty="0" smtClean="0"/>
              <a:t>Concentrates on main ‘use cases’</a:t>
            </a:r>
          </a:p>
          <a:p>
            <a:pPr lvl="1"/>
            <a:endParaRPr lang="en-NZ" dirty="0"/>
          </a:p>
          <a:p>
            <a:pPr lvl="1"/>
            <a:endParaRPr lang="en-NZ" dirty="0" smtClean="0"/>
          </a:p>
          <a:p>
            <a:pPr marL="0" indent="0">
              <a:buNone/>
            </a:pPr>
            <a:endParaRPr lang="en-NZ" dirty="0" smtClean="0"/>
          </a:p>
          <a:p>
            <a:pPr lvl="1"/>
            <a:endParaRPr lang="en-NZ" dirty="0"/>
          </a:p>
        </p:txBody>
      </p:sp>
      <p:sp>
        <p:nvSpPr>
          <p:cNvPr id="4" name="Content Placeholder 3"/>
          <p:cNvSpPr>
            <a:spLocks noGrp="1"/>
          </p:cNvSpPr>
          <p:nvPr>
            <p:ph sz="half" idx="2"/>
          </p:nvPr>
        </p:nvSpPr>
        <p:spPr/>
        <p:txBody>
          <a:bodyPr/>
          <a:lstStyle/>
          <a:p>
            <a:r>
              <a:rPr lang="en-NZ" dirty="0" smtClean="0"/>
              <a:t>Software development requirements gathering</a:t>
            </a:r>
          </a:p>
          <a:p>
            <a:pPr lvl="1"/>
            <a:r>
              <a:rPr lang="en-NZ" dirty="0" smtClean="0"/>
              <a:t>Users, software architecture, </a:t>
            </a:r>
            <a:r>
              <a:rPr lang="en-NZ" dirty="0" smtClean="0"/>
              <a:t>data normalization, </a:t>
            </a:r>
            <a:r>
              <a:rPr lang="en-NZ" dirty="0" err="1" smtClean="0"/>
              <a:t>etc</a:t>
            </a:r>
            <a:endParaRPr lang="en-NZ" dirty="0" smtClean="0"/>
          </a:p>
          <a:p>
            <a:pPr lvl="1"/>
            <a:r>
              <a:rPr lang="en-NZ" dirty="0" smtClean="0"/>
              <a:t>Comprehensive </a:t>
            </a:r>
            <a:endParaRPr lang="en-NZ" dirty="0"/>
          </a:p>
        </p:txBody>
      </p:sp>
      <p:sp>
        <p:nvSpPr>
          <p:cNvPr id="5" name="TextBox 4"/>
          <p:cNvSpPr txBox="1"/>
          <p:nvPr/>
        </p:nvSpPr>
        <p:spPr>
          <a:xfrm>
            <a:off x="726948" y="4853553"/>
            <a:ext cx="10247934" cy="523220"/>
          </a:xfrm>
          <a:prstGeom prst="rect">
            <a:avLst/>
          </a:prstGeom>
          <a:noFill/>
        </p:spPr>
        <p:txBody>
          <a:bodyPr wrap="none" rtlCol="0">
            <a:spAutoFit/>
          </a:bodyPr>
          <a:lstStyle/>
          <a:p>
            <a:r>
              <a:rPr lang="en-NZ" sz="2800" dirty="0"/>
              <a:t>UX (user experience) it a part of software development requirements</a:t>
            </a:r>
            <a:endParaRPr lang="en-US" sz="2800" dirty="0"/>
          </a:p>
        </p:txBody>
      </p:sp>
    </p:spTree>
    <p:extLst>
      <p:ext uri="{BB962C8B-B14F-4D97-AF65-F5344CB8AC3E}">
        <p14:creationId xmlns:p14="http://schemas.microsoft.com/office/powerpoint/2010/main" val="9479155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0203997D-6F01-4C60-9854-B1C526CCD4F6}" type="slidenum">
              <a:rPr lang="en-US"/>
              <a:pPr/>
              <a:t>7</a:t>
            </a:fld>
            <a:endParaRPr lang="en-US"/>
          </a:p>
        </p:txBody>
      </p:sp>
      <p:sp>
        <p:nvSpPr>
          <p:cNvPr id="225282" name="Rectangle 2"/>
          <p:cNvSpPr>
            <a:spLocks noGrp="1" noChangeArrowheads="1"/>
          </p:cNvSpPr>
          <p:nvPr>
            <p:ph type="title"/>
          </p:nvPr>
        </p:nvSpPr>
        <p:spPr/>
        <p:txBody>
          <a:bodyPr/>
          <a:lstStyle/>
          <a:p>
            <a:r>
              <a:rPr lang="en-US" dirty="0" smtClean="0"/>
              <a:t>3. Discovery </a:t>
            </a:r>
            <a:r>
              <a:rPr lang="en-US" dirty="0"/>
              <a:t>Phase Framework</a:t>
            </a:r>
          </a:p>
        </p:txBody>
      </p:sp>
      <p:sp>
        <p:nvSpPr>
          <p:cNvPr id="225283" name="Rectangle 3"/>
          <p:cNvSpPr>
            <a:spLocks noGrp="1" noChangeArrowheads="1"/>
          </p:cNvSpPr>
          <p:nvPr>
            <p:ph type="body" idx="1"/>
          </p:nvPr>
        </p:nvSpPr>
        <p:spPr>
          <a:xfrm>
            <a:off x="1828800" y="3276600"/>
            <a:ext cx="8294688" cy="2895600"/>
          </a:xfrm>
        </p:spPr>
        <p:txBody>
          <a:bodyPr/>
          <a:lstStyle/>
          <a:p>
            <a:r>
              <a:rPr lang="en-US" dirty="0"/>
              <a:t>During the discovery phase we must find out what we will need to know about the work that people do</a:t>
            </a:r>
          </a:p>
          <a:p>
            <a:pPr lvl="1"/>
            <a:r>
              <a:rPr lang="en-US" dirty="0"/>
              <a:t>We must understand what data is needed </a:t>
            </a:r>
          </a:p>
          <a:p>
            <a:pPr lvl="1"/>
            <a:r>
              <a:rPr lang="en-US" dirty="0"/>
              <a:t>We must use the proper tools to gather and interpret that data</a:t>
            </a:r>
          </a:p>
        </p:txBody>
      </p:sp>
      <p:sp>
        <p:nvSpPr>
          <p:cNvPr id="225286" name="Rectangle 6"/>
          <p:cNvSpPr>
            <a:spLocks noChangeArrowheads="1"/>
          </p:cNvSpPr>
          <p:nvPr/>
        </p:nvSpPr>
        <p:spPr bwMode="auto">
          <a:xfrm>
            <a:off x="1828800" y="2057400"/>
            <a:ext cx="8305800" cy="1066800"/>
          </a:xfrm>
          <a:prstGeom prst="rect">
            <a:avLst/>
          </a:prstGeom>
          <a:noFill/>
          <a:ln w="9525">
            <a:noFill/>
            <a:miter lim="800000"/>
            <a:headEnd/>
            <a:tailEnd/>
          </a:ln>
          <a:effectLst/>
        </p:spPr>
        <p:txBody>
          <a:bodyPr rIns="0"/>
          <a:lstStyle/>
          <a:p>
            <a:pPr indent="1588">
              <a:spcBef>
                <a:spcPct val="20000"/>
              </a:spcBef>
            </a:pPr>
            <a:r>
              <a:rPr lang="en-US" i="1" dirty="0">
                <a:solidFill>
                  <a:srgbClr val="003300"/>
                </a:solidFill>
              </a:rPr>
              <a:t>The frame of reference must come from the observation and not be imposed on it</a:t>
            </a:r>
          </a:p>
        </p:txBody>
      </p:sp>
      <p:sp>
        <p:nvSpPr>
          <p:cNvPr id="2" name="Oval Callout 1"/>
          <p:cNvSpPr/>
          <p:nvPr/>
        </p:nvSpPr>
        <p:spPr>
          <a:xfrm>
            <a:off x="8415581" y="365125"/>
            <a:ext cx="1898542" cy="1169207"/>
          </a:xfrm>
          <a:prstGeom prst="wedgeEllipseCallout">
            <a:avLst>
              <a:gd name="adj1" fmla="val -124717"/>
              <a:gd name="adj2" fmla="val 98962"/>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NZ" dirty="0" smtClean="0"/>
              <a:t>Looking with new eyes</a:t>
            </a:r>
            <a:endParaRPr lang="en-US" dirty="0"/>
          </a:p>
        </p:txBody>
      </p:sp>
    </p:spTree>
    <p:extLst>
      <p:ext uri="{BB962C8B-B14F-4D97-AF65-F5344CB8AC3E}">
        <p14:creationId xmlns:p14="http://schemas.microsoft.com/office/powerpoint/2010/main" val="13529597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D8120BB9-698C-4443-B604-2F4E81C6BF46}" type="slidenum">
              <a:rPr lang="en-US"/>
              <a:pPr/>
              <a:t>8</a:t>
            </a:fld>
            <a:endParaRPr lang="en-US"/>
          </a:p>
        </p:txBody>
      </p:sp>
      <p:sp>
        <p:nvSpPr>
          <p:cNvPr id="226306" name="Rectangle 2"/>
          <p:cNvSpPr>
            <a:spLocks noGrp="1" noChangeArrowheads="1"/>
          </p:cNvSpPr>
          <p:nvPr>
            <p:ph type="title"/>
          </p:nvPr>
        </p:nvSpPr>
        <p:spPr/>
        <p:txBody>
          <a:bodyPr/>
          <a:lstStyle/>
          <a:p>
            <a:r>
              <a:rPr lang="en-US" dirty="0"/>
              <a:t>Exploring the Work </a:t>
            </a:r>
            <a:r>
              <a:rPr lang="en-US" dirty="0" smtClean="0"/>
              <a:t>Domain  </a:t>
            </a:r>
            <a:r>
              <a:rPr lang="en-US" sz="1600" dirty="0" smtClean="0"/>
              <a:t>1 of 4</a:t>
            </a:r>
            <a:endParaRPr lang="en-US" dirty="0"/>
          </a:p>
        </p:txBody>
      </p:sp>
      <p:sp>
        <p:nvSpPr>
          <p:cNvPr id="226307" name="Rectangle 3"/>
          <p:cNvSpPr>
            <a:spLocks noGrp="1" noChangeArrowheads="1"/>
          </p:cNvSpPr>
          <p:nvPr>
            <p:ph type="body" idx="1"/>
          </p:nvPr>
        </p:nvSpPr>
        <p:spPr/>
        <p:txBody>
          <a:bodyPr/>
          <a:lstStyle/>
          <a:p>
            <a:r>
              <a:rPr lang="en-US"/>
              <a:t>Identify all stakeholders</a:t>
            </a:r>
          </a:p>
          <a:p>
            <a:pPr lvl="1"/>
            <a:r>
              <a:rPr lang="en-US"/>
              <a:t>The people that are involved either directly or indirectly in the work flow</a:t>
            </a:r>
          </a:p>
          <a:p>
            <a:pPr lvl="2"/>
            <a:r>
              <a:rPr lang="en-US"/>
              <a:t>The people who do the work</a:t>
            </a:r>
          </a:p>
          <a:p>
            <a:pPr lvl="2"/>
            <a:r>
              <a:rPr lang="en-US"/>
              <a:t>The people who manage the people who do the work</a:t>
            </a:r>
          </a:p>
          <a:p>
            <a:pPr lvl="2"/>
            <a:r>
              <a:rPr lang="en-US"/>
              <a:t>The people who are affected by the output of the work</a:t>
            </a:r>
          </a:p>
          <a:p>
            <a:pPr lvl="2"/>
            <a:r>
              <a:rPr lang="en-US"/>
              <a:t>The people who will benefit in some way from the work</a:t>
            </a:r>
          </a:p>
        </p:txBody>
      </p:sp>
    </p:spTree>
    <p:extLst>
      <p:ext uri="{BB962C8B-B14F-4D97-AF65-F5344CB8AC3E}">
        <p14:creationId xmlns:p14="http://schemas.microsoft.com/office/powerpoint/2010/main" val="4609963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248400"/>
            <a:ext cx="1905000" cy="457200"/>
          </a:xfrm>
          <a:prstGeom prst="rect">
            <a:avLst/>
          </a:prstGeom>
        </p:spPr>
        <p:txBody>
          <a:bodyPr/>
          <a:lstStyle/>
          <a:p>
            <a:r>
              <a:rPr lang="en-US"/>
              <a:t>1-</a:t>
            </a:r>
            <a:fld id="{D5881119-6843-4DFD-AC0F-FFE20382DD16}" type="slidenum">
              <a:rPr lang="en-US"/>
              <a:pPr/>
              <a:t>9</a:t>
            </a:fld>
            <a:endParaRPr lang="en-US"/>
          </a:p>
        </p:txBody>
      </p:sp>
      <p:sp>
        <p:nvSpPr>
          <p:cNvPr id="228354" name="Rectangle 2"/>
          <p:cNvSpPr>
            <a:spLocks noGrp="1" noChangeArrowheads="1"/>
          </p:cNvSpPr>
          <p:nvPr>
            <p:ph type="title"/>
          </p:nvPr>
        </p:nvSpPr>
        <p:spPr/>
        <p:txBody>
          <a:bodyPr/>
          <a:lstStyle/>
          <a:p>
            <a:r>
              <a:rPr lang="en-US" dirty="0"/>
              <a:t>Exploring the Work </a:t>
            </a:r>
            <a:r>
              <a:rPr lang="en-US" dirty="0" smtClean="0"/>
              <a:t>Domain </a:t>
            </a:r>
            <a:r>
              <a:rPr lang="en-US" sz="1600" dirty="0" smtClean="0">
                <a:solidFill>
                  <a:prstClr val="black"/>
                </a:solidFill>
              </a:rPr>
              <a:t> 2 of </a:t>
            </a:r>
            <a:r>
              <a:rPr lang="en-US" sz="1600" dirty="0">
                <a:solidFill>
                  <a:prstClr val="black"/>
                </a:solidFill>
              </a:rPr>
              <a:t>4</a:t>
            </a:r>
            <a:endParaRPr lang="en-US" dirty="0"/>
          </a:p>
        </p:txBody>
      </p:sp>
      <p:sp>
        <p:nvSpPr>
          <p:cNvPr id="228355" name="Rectangle 3"/>
          <p:cNvSpPr>
            <a:spLocks noGrp="1" noChangeArrowheads="1"/>
          </p:cNvSpPr>
          <p:nvPr>
            <p:ph type="body" idx="1"/>
          </p:nvPr>
        </p:nvSpPr>
        <p:spPr>
          <a:xfrm>
            <a:off x="1828800" y="1600200"/>
            <a:ext cx="8229600" cy="4572000"/>
          </a:xfrm>
        </p:spPr>
        <p:txBody>
          <a:bodyPr/>
          <a:lstStyle/>
          <a:p>
            <a:r>
              <a:rPr lang="en-US"/>
              <a:t>There are four types of stakeholders:</a:t>
            </a:r>
          </a:p>
          <a:p>
            <a:pPr lvl="1"/>
            <a:r>
              <a:rPr lang="en-US" b="1"/>
              <a:t>Primary—</a:t>
            </a:r>
            <a:r>
              <a:rPr lang="en-US"/>
              <a:t>The person who uses the design directly</a:t>
            </a:r>
          </a:p>
          <a:p>
            <a:pPr lvl="1"/>
            <a:r>
              <a:rPr lang="en-US" b="1"/>
              <a:t>Secondary—</a:t>
            </a:r>
            <a:r>
              <a:rPr lang="en-US"/>
              <a:t>The person who either supplies input or receives output from the design</a:t>
            </a:r>
          </a:p>
          <a:p>
            <a:pPr lvl="1"/>
            <a:r>
              <a:rPr lang="en-US" b="1"/>
              <a:t>Facilitator—</a:t>
            </a:r>
            <a:r>
              <a:rPr lang="en-US"/>
              <a:t>The person who maintains or develops the design</a:t>
            </a:r>
          </a:p>
          <a:p>
            <a:pPr lvl="1"/>
            <a:r>
              <a:rPr lang="en-US" b="1"/>
              <a:t>Indirect—</a:t>
            </a:r>
            <a:r>
              <a:rPr lang="en-US"/>
              <a:t>The person who is affected by the use of the design but has no contact with it, such as the user’s superior or coworkers and the client who is paying for the project (the client may or may not also be the primary stakeholder)</a:t>
            </a:r>
          </a:p>
          <a:p>
            <a:endParaRPr lang="en-US"/>
          </a:p>
        </p:txBody>
      </p:sp>
    </p:spTree>
    <p:extLst>
      <p:ext uri="{BB962C8B-B14F-4D97-AF65-F5344CB8AC3E}">
        <p14:creationId xmlns:p14="http://schemas.microsoft.com/office/powerpoint/2010/main" val="22949839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2252</Words>
  <Application>Microsoft Office PowerPoint</Application>
  <PresentationFormat>Widescreen</PresentationFormat>
  <Paragraphs>370</Paragraphs>
  <Slides>41</Slides>
  <Notes>34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Calibri Light</vt:lpstr>
      <vt:lpstr>Times New Roman</vt:lpstr>
      <vt:lpstr>Office Theme</vt:lpstr>
      <vt:lpstr>Lecture 2 User Requirements</vt:lpstr>
      <vt:lpstr>Learning Objectives</vt:lpstr>
      <vt:lpstr>1. When? </vt:lpstr>
      <vt:lpstr>2. Requirements collection processes</vt:lpstr>
      <vt:lpstr>2. Requirements collection processes</vt:lpstr>
      <vt:lpstr>2. Requirements HCI vrs Software Dev</vt:lpstr>
      <vt:lpstr>3. Discovery Phase Framework</vt:lpstr>
      <vt:lpstr>Exploring the Work Domain  1 of 4</vt:lpstr>
      <vt:lpstr>Exploring the Work Domain  2 of 4</vt:lpstr>
      <vt:lpstr>Exploring the Work Domain 3of 4</vt:lpstr>
      <vt:lpstr>Exploring the Work Domain 4 of 4</vt:lpstr>
      <vt:lpstr>Organizing the Discovery Process 1 of 3</vt:lpstr>
      <vt:lpstr>Organizing the Discovery Process 2 of 3</vt:lpstr>
      <vt:lpstr>Organizing the Discovery Process 3 of 3</vt:lpstr>
      <vt:lpstr>4. Collection - Methods of Collection</vt:lpstr>
      <vt:lpstr>Collection - Methods of Collection</vt:lpstr>
      <vt:lpstr>Collection – Observation 1 of 3</vt:lpstr>
      <vt:lpstr>Collection - Observation  2 of 3</vt:lpstr>
      <vt:lpstr>Collection – Observation  3 of 3</vt:lpstr>
      <vt:lpstr>Collection – Elicitation 1 of 15</vt:lpstr>
      <vt:lpstr>Collection - Elicitation – Direct – Interviews 2 of 15</vt:lpstr>
      <vt:lpstr>Collection - Elicitation – Direct – Interviews 3 of 15</vt:lpstr>
      <vt:lpstr>Collection - Elicitation – Direct – Interviews 4 of 15</vt:lpstr>
      <vt:lpstr>Collection - Elicitation – Direct – Interviews 5 of 15</vt:lpstr>
      <vt:lpstr>Collection - Elicitation – Direct – Focus Groups 6 of 15</vt:lpstr>
      <vt:lpstr>Collection - Elicitation – Direct – Focus Groups 7 of 15</vt:lpstr>
      <vt:lpstr>Collection - Elicitation – Indirect 8 of 15</vt:lpstr>
      <vt:lpstr>Collection - Elicitation – Indirect – Questionnaires 9 of 15</vt:lpstr>
      <vt:lpstr>Collection - Elicitation – Indirect – Questionnaires 10 of 15</vt:lpstr>
      <vt:lpstr>Survey form from www.stats.govt.nz 11 of 15</vt:lpstr>
      <vt:lpstr>Collection - Elicitation – Indirect – Questionnaires 12 of 15</vt:lpstr>
      <vt:lpstr>Collection - Elicitation – Indirect – Questionnaires 13 of 15</vt:lpstr>
      <vt:lpstr>Collection - Elicitation – Indirect – Questionnaires 14 of 15</vt:lpstr>
      <vt:lpstr>Collection - Elicitation - Survey tools 15 of 15</vt:lpstr>
      <vt:lpstr>5. Modelling and Documenting Requirements.</vt:lpstr>
      <vt:lpstr>Primary Stakeholder Profiles 1 of 5 </vt:lpstr>
      <vt:lpstr>Interpretation - Primary Stakeholder Profiles 2 of 5 </vt:lpstr>
      <vt:lpstr>Interpretation - Primary Stakeholder Profiles 3 of 5 </vt:lpstr>
      <vt:lpstr>Primary stakeholder profile – cognitive and physical ability  4 of 5 </vt:lpstr>
      <vt:lpstr>Primary stakeholder profile – individual profile 5 of 5 </vt:lpstr>
      <vt:lpstr>Summary</vt:lpstr>
    </vt:vector>
  </TitlesOfParts>
  <Company>The University of Auckland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2 User Requirements</dc:title>
  <dc:creator>Beryl Plimmer</dc:creator>
  <cp:lastModifiedBy>Beryl Plimmer</cp:lastModifiedBy>
  <cp:revision>11</cp:revision>
  <dcterms:created xsi:type="dcterms:W3CDTF">2015-03-02T01:25:14Z</dcterms:created>
  <dcterms:modified xsi:type="dcterms:W3CDTF">2015-03-03T20:11:41Z</dcterms:modified>
</cp:coreProperties>
</file>